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pos="1039">
          <p15:clr>
            <a:srgbClr val="9AA0A6"/>
          </p15:clr>
        </p15:guide>
        <p15:guide id="3" pos="1147">
          <p15:clr>
            <a:srgbClr val="9AA0A6"/>
          </p15:clr>
        </p15:guide>
        <p15:guide id="4" pos="1941">
          <p15:clr>
            <a:srgbClr val="9AA0A6"/>
          </p15:clr>
        </p15:guide>
        <p15:guide id="5" pos="2014">
          <p15:clr>
            <a:srgbClr val="9AA0A6"/>
          </p15:clr>
        </p15:guide>
        <p15:guide id="6" pos="2848">
          <p15:clr>
            <a:srgbClr val="9AA0A6"/>
          </p15:clr>
        </p15:guide>
        <p15:guide id="7" pos="2925">
          <p15:clr>
            <a:srgbClr val="9AA0A6"/>
          </p15:clr>
        </p15:guide>
        <p15:guide id="8" pos="3746">
          <p15:clr>
            <a:srgbClr val="9AA0A6"/>
          </p15:clr>
        </p15:guide>
        <p15:guide id="9" pos="3819">
          <p15:clr>
            <a:srgbClr val="9AA0A6"/>
          </p15:clr>
        </p15:guide>
        <p15:guide id="10" pos="4653">
          <p15:clr>
            <a:srgbClr val="9AA0A6"/>
          </p15:clr>
        </p15:guide>
        <p15:guide id="11" pos="4721">
          <p15:clr>
            <a:srgbClr val="9AA0A6"/>
          </p15:clr>
        </p15:guide>
        <p15:guide id="12" orient="horz" pos="2305">
          <p15:clr>
            <a:srgbClr val="747775"/>
          </p15:clr>
        </p15:guide>
        <p15:guide id="13" orient="horz" pos="2948">
          <p15:clr>
            <a:srgbClr val="747775"/>
          </p15:clr>
        </p15:guide>
        <p15:guide id="14" orient="horz" pos="1518">
          <p15:clr>
            <a:srgbClr val="747775"/>
          </p15:clr>
        </p15:guide>
        <p15:guide id="15" orient="horz" pos="2010">
          <p15:clr>
            <a:srgbClr val="747775"/>
          </p15:clr>
        </p15:guide>
        <p15:guide id="16" pos="2880">
          <p15:clr>
            <a:srgbClr val="747775"/>
          </p15:clr>
        </p15:guide>
        <p15:guide id="17" orient="horz" pos="509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hsLTCkCaeCHZMfQokO9gnzbHb3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039"/>
        <p:guide pos="1147"/>
        <p:guide pos="1941"/>
        <p:guide pos="2014"/>
        <p:guide pos="2848"/>
        <p:guide pos="2925"/>
        <p:guide pos="3746"/>
        <p:guide pos="3819"/>
        <p:guide pos="4653"/>
        <p:guide pos="4721"/>
        <p:guide pos="2305" orient="horz"/>
        <p:guide pos="2948" orient="horz"/>
        <p:guide pos="1518" orient="horz"/>
        <p:guide pos="2010" orient="horz"/>
        <p:guide pos="2880"/>
        <p:guide pos="50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aabf9fdb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aabf9fdb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aa6baf006_3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6aa6baf006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eca7a14c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beca7a14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abe220c0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22abe220c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42cff881c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542cff881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42cff881c_6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2542cff881c_6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aa6baf00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6aa6baf0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eca7a14c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beca7a14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eca7a14cd_1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beca7a14cd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542cff881c_6_10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g2542cff881c_6_10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g2542cff881c_6_10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542cff881c_6_10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542cff881c_6_10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aabf9fdb2_3_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26aabf9fdb2_3_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g26aabf9fdb2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g26aa6baf006_3_9"/>
          <p:cNvCxnSpPr/>
          <p:nvPr/>
        </p:nvCxnSpPr>
        <p:spPr>
          <a:xfrm flipH="1" rot="10800000">
            <a:off x="0" y="4874088"/>
            <a:ext cx="6033600" cy="99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g26aa6baf006_3_9"/>
          <p:cNvSpPr/>
          <p:nvPr/>
        </p:nvSpPr>
        <p:spPr>
          <a:xfrm>
            <a:off x="0" y="0"/>
            <a:ext cx="9144000" cy="705600"/>
          </a:xfrm>
          <a:prstGeom prst="rect">
            <a:avLst/>
          </a:prstGeom>
          <a:solidFill>
            <a:srgbClr val="912E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26aa6baf006_3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3650"/>
            <a:ext cx="9144003" cy="455863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6aa6baf006_3_9"/>
          <p:cNvSpPr txBox="1"/>
          <p:nvPr/>
        </p:nvSpPr>
        <p:spPr>
          <a:xfrm>
            <a:off x="267185" y="199205"/>
            <a:ext cx="8609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1500">
                <a:solidFill>
                  <a:schemeClr val="lt1"/>
                </a:solidFill>
              </a:rPr>
              <a:t>VIGILANCIA SANITARIA EN TEMPORADA DE CUARESMA- AGEPSA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g2beca7a14cd_0_0"/>
          <p:cNvCxnSpPr/>
          <p:nvPr/>
        </p:nvCxnSpPr>
        <p:spPr>
          <a:xfrm flipH="1" rot="10800000">
            <a:off x="0" y="4874088"/>
            <a:ext cx="6033600" cy="99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g2beca7a14cd_0_0"/>
          <p:cNvSpPr/>
          <p:nvPr/>
        </p:nvSpPr>
        <p:spPr>
          <a:xfrm>
            <a:off x="0" y="0"/>
            <a:ext cx="9144000" cy="7143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2beca7a14cd_0_0"/>
          <p:cNvPicPr preferRelativeResize="0"/>
          <p:nvPr/>
        </p:nvPicPr>
        <p:blipFill rotWithShape="1">
          <a:blip r:embed="rId3">
            <a:alphaModFix/>
          </a:blip>
          <a:srcRect b="0" l="0" r="61782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beca7a14cd_0_0"/>
          <p:cNvPicPr preferRelativeResize="0"/>
          <p:nvPr/>
        </p:nvPicPr>
        <p:blipFill rotWithShape="1">
          <a:blip r:embed="rId3">
            <a:alphaModFix/>
          </a:blip>
          <a:srcRect b="0" l="78314" r="0" t="0"/>
          <a:stretch/>
        </p:blipFill>
        <p:spPr>
          <a:xfrm>
            <a:off x="7762056" y="126300"/>
            <a:ext cx="105689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beca7a14cd_0_0"/>
          <p:cNvSpPr txBox="1"/>
          <p:nvPr/>
        </p:nvSpPr>
        <p:spPr>
          <a:xfrm>
            <a:off x="267185" y="808805"/>
            <a:ext cx="8609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-MX" sz="1600">
                <a:solidFill>
                  <a:srgbClr val="BC955C"/>
                </a:solidFill>
              </a:rPr>
              <a:t>ACCIONES DE SALUD ANTE LA TEMPORADA DE CALOR - SECRETARÍA DE SALUD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beca7a14cd_0_0"/>
          <p:cNvSpPr txBox="1"/>
          <p:nvPr/>
        </p:nvSpPr>
        <p:spPr>
          <a:xfrm>
            <a:off x="362450" y="1517150"/>
            <a:ext cx="82494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900">
                <a:solidFill>
                  <a:schemeClr val="dk2"/>
                </a:solidFill>
              </a:rPr>
              <a:t>En caso de un cuadro diarreico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700">
                <a:solidFill>
                  <a:srgbClr val="595959"/>
                </a:solidFill>
              </a:rPr>
              <a:t>Es importante que se </a:t>
            </a:r>
            <a:r>
              <a:rPr lang="es-MX" sz="1700">
                <a:solidFill>
                  <a:srgbClr val="595959"/>
                </a:solidFill>
              </a:rPr>
              <a:t>mantenga una buena hidratación, evitar alimentos demasiado azucarados y comida que </a:t>
            </a:r>
            <a:r>
              <a:rPr lang="es-MX" sz="1700">
                <a:solidFill>
                  <a:srgbClr val="595959"/>
                </a:solidFill>
              </a:rPr>
              <a:t>estimule</a:t>
            </a:r>
            <a:r>
              <a:rPr lang="es-MX" sz="1700">
                <a:solidFill>
                  <a:srgbClr val="595959"/>
                </a:solidFill>
              </a:rPr>
              <a:t> el tracto intestinal como aquellos ricos en fibras y grasas, los cuales podrían agravar la enfermedad.</a:t>
            </a: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rgbClr val="595959"/>
              </a:solidFill>
            </a:endParaRPr>
          </a:p>
        </p:txBody>
      </p:sp>
      <p:sp>
        <p:nvSpPr>
          <p:cNvPr id="173" name="Google Shape;173;g2beca7a14cd_0_0"/>
          <p:cNvSpPr txBox="1"/>
          <p:nvPr/>
        </p:nvSpPr>
        <p:spPr>
          <a:xfrm>
            <a:off x="3291900" y="3490825"/>
            <a:ext cx="3615000" cy="8043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s-MX" sz="2500">
                <a:solidFill>
                  <a:schemeClr val="lt1"/>
                </a:solidFill>
              </a:rPr>
              <a:t>NO AUTOMEDICARSE</a:t>
            </a:r>
            <a:br>
              <a:rPr b="1" lang="es-MX" sz="1900">
                <a:solidFill>
                  <a:schemeClr val="lt1"/>
                </a:solidFill>
              </a:rPr>
            </a:br>
            <a:r>
              <a:rPr b="1" lang="es-MX" sz="1900">
                <a:solidFill>
                  <a:schemeClr val="lt1"/>
                </a:solidFill>
              </a:rPr>
              <a:t> y acudir a su Centro de Salud</a:t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174" name="Google Shape;174;g2beca7a14c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500" y="3414371"/>
            <a:ext cx="957200" cy="9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40348" l="6904" r="6008" t="14814"/>
          <a:stretch/>
        </p:blipFill>
        <p:spPr>
          <a:xfrm>
            <a:off x="2247873" y="2038885"/>
            <a:ext cx="4648248" cy="106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"/>
          <p:cNvCxnSpPr/>
          <p:nvPr/>
        </p:nvCxnSpPr>
        <p:spPr>
          <a:xfrm flipH="1" rot="10800000">
            <a:off x="0" y="4874088"/>
            <a:ext cx="6033600" cy="99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2"/>
          <p:cNvSpPr/>
          <p:nvPr/>
        </p:nvSpPr>
        <p:spPr>
          <a:xfrm>
            <a:off x="0" y="0"/>
            <a:ext cx="9144000" cy="7143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61783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0" l="78314" r="0" t="0"/>
          <a:stretch/>
        </p:blipFill>
        <p:spPr>
          <a:xfrm>
            <a:off x="7762056" y="126300"/>
            <a:ext cx="105689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"/>
          <p:cNvSpPr txBox="1"/>
          <p:nvPr/>
        </p:nvSpPr>
        <p:spPr>
          <a:xfrm>
            <a:off x="362451" y="793025"/>
            <a:ext cx="8373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SECRETARÍA DE GESTIÓN INTEGRAL DE RIESGOS Y PROTECCIÓN CIVIL</a:t>
            </a:r>
            <a:b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MX" sz="1400" u="none" cap="none" strike="noStrike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Aviso</a:t>
            </a:r>
            <a:r>
              <a:rPr b="1" lang="es-MX">
                <a:solidFill>
                  <a:srgbClr val="9F2241"/>
                </a:solidFill>
              </a:rPr>
              <a:t> </a:t>
            </a:r>
            <a:r>
              <a:rPr b="1" i="0" lang="es-MX" sz="1400" u="none" cap="none" strike="noStrike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b="1" lang="es-MX">
                <a:solidFill>
                  <a:srgbClr val="9F2241"/>
                </a:solidFill>
              </a:rPr>
              <a:t> </a:t>
            </a:r>
            <a:r>
              <a:rPr b="1" i="0" lang="es-MX" sz="1400" u="none" cap="none" strike="noStrike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Altas</a:t>
            </a:r>
            <a:r>
              <a:rPr b="1" lang="es-MX">
                <a:solidFill>
                  <a:srgbClr val="9F2241"/>
                </a:solidFill>
              </a:rPr>
              <a:t> </a:t>
            </a:r>
            <a:r>
              <a:rPr b="1" i="0" lang="es-MX" sz="1400" u="none" cap="none" strike="noStrike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Temperaturas-Sistema de Alerta</a:t>
            </a:r>
            <a:r>
              <a:rPr b="1" lang="es-MX">
                <a:solidFill>
                  <a:srgbClr val="9F2241"/>
                </a:solidFill>
              </a:rPr>
              <a:t> </a:t>
            </a:r>
            <a:r>
              <a:rPr b="1" i="0" lang="es-MX" sz="1400" u="none" cap="none" strike="noStrike">
                <a:solidFill>
                  <a:srgbClr val="9F2241"/>
                </a:solidFill>
                <a:latin typeface="Arial"/>
                <a:ea typeface="Arial"/>
                <a:cs typeface="Arial"/>
                <a:sym typeface="Arial"/>
              </a:rPr>
              <a:t>Temprana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5833" l="0" r="0" t="5833"/>
          <a:stretch/>
        </p:blipFill>
        <p:spPr>
          <a:xfrm>
            <a:off x="4213334" y="1633206"/>
            <a:ext cx="4605618" cy="287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 txBox="1"/>
          <p:nvPr/>
        </p:nvSpPr>
        <p:spPr>
          <a:xfrm>
            <a:off x="405733" y="2948073"/>
            <a:ext cx="357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la </a:t>
            </a:r>
            <a:r>
              <a:rPr b="1" i="0" lang="es-MX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Ciudad de México </a:t>
            </a:r>
            <a:r>
              <a:rPr b="1" i="0" lang="es-MX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 esperan temperaturas diarias entre los 2</a:t>
            </a:r>
            <a:r>
              <a:rPr b="1" lang="es-MX">
                <a:solidFill>
                  <a:srgbClr val="595959"/>
                </a:solidFill>
              </a:rPr>
              <a:t>8</a:t>
            </a:r>
            <a:r>
              <a:rPr b="1" i="0" lang="es-MX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y 32 grados centígrados</a:t>
            </a:r>
            <a:endParaRPr b="1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405734" y="2001671"/>
            <a:ext cx="357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onda de calor se extenderá, por lo menos, durante quince días; entre el 2 y el 16 de marzo</a:t>
            </a:r>
            <a:endParaRPr b="1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abe220c06_0_0"/>
          <p:cNvSpPr/>
          <p:nvPr/>
        </p:nvSpPr>
        <p:spPr>
          <a:xfrm>
            <a:off x="0" y="0"/>
            <a:ext cx="9144000" cy="5143500"/>
          </a:xfrm>
          <a:prstGeom prst="round2DiagRect">
            <a:avLst>
              <a:gd fmla="val 0" name="adj1"/>
              <a:gd fmla="val 0" name="adj2"/>
            </a:avLst>
          </a:prstGeom>
          <a:solidFill>
            <a:srgbClr val="235B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g22abe220c06_0_0"/>
          <p:cNvCxnSpPr/>
          <p:nvPr/>
        </p:nvCxnSpPr>
        <p:spPr>
          <a:xfrm flipH="1" rot="10800000">
            <a:off x="0" y="4874088"/>
            <a:ext cx="6033600" cy="99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g22abe220c06_0_0"/>
          <p:cNvSpPr txBox="1"/>
          <p:nvPr/>
        </p:nvSpPr>
        <p:spPr>
          <a:xfrm>
            <a:off x="362451" y="716825"/>
            <a:ext cx="806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SECRETARÍA DE GESTIÓN INTEGRAL DE RIESGOS Y PROTECCIÓN CIVIL</a:t>
            </a:r>
            <a:b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Onda de </a:t>
            </a:r>
            <a:r>
              <a:rPr b="1" lang="es-MX">
                <a:solidFill>
                  <a:schemeClr val="lt1"/>
                </a:solidFill>
              </a:rPr>
              <a:t>C</a:t>
            </a: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alor-Sistema de Alerta Temprana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2abe220c06_0_0"/>
          <p:cNvSpPr txBox="1"/>
          <p:nvPr/>
        </p:nvSpPr>
        <p:spPr>
          <a:xfrm>
            <a:off x="2583761" y="1405381"/>
            <a:ext cx="4260072" cy="292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Emitimos y difundimos Alertas ante Altas Temperaturas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22abe220c0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975" y="2021227"/>
            <a:ext cx="4156024" cy="230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2abe220c0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53" y="2021225"/>
            <a:ext cx="4260072" cy="236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2abe220c06_0_0"/>
          <p:cNvPicPr preferRelativeResize="0"/>
          <p:nvPr/>
        </p:nvPicPr>
        <p:blipFill rotWithShape="1">
          <a:blip r:embed="rId5">
            <a:alphaModFix/>
          </a:blip>
          <a:srcRect b="0" l="0" r="61783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3"/>
          <p:cNvCxnSpPr/>
          <p:nvPr/>
        </p:nvCxnSpPr>
        <p:spPr>
          <a:xfrm flipH="1" rot="10800000">
            <a:off x="0" y="4874088"/>
            <a:ext cx="6033600" cy="99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3"/>
          <p:cNvSpPr/>
          <p:nvPr/>
        </p:nvSpPr>
        <p:spPr>
          <a:xfrm>
            <a:off x="0" y="0"/>
            <a:ext cx="9144000" cy="7143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61783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78314" r="0" t="0"/>
          <a:stretch/>
        </p:blipFill>
        <p:spPr>
          <a:xfrm>
            <a:off x="7762056" y="126300"/>
            <a:ext cx="105689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362450" y="716825"/>
            <a:ext cx="787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SECRETARÍA DE GESTIÓN INTEGRAL DE RIESGOS Y PROTECCIÓN CIVIL</a:t>
            </a:r>
            <a:b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MX" sz="1200" u="none" cap="none" strike="noStrike">
                <a:solidFill>
                  <a:srgbClr val="A20F3B"/>
                </a:solidFill>
                <a:latin typeface="Montserrat"/>
                <a:ea typeface="Montserrat"/>
                <a:cs typeface="Montserrat"/>
                <a:sym typeface="Montserrat"/>
              </a:rPr>
              <a:t>Recomendaciones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150" y="1327150"/>
            <a:ext cx="2626749" cy="34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4018500" y="1431750"/>
            <a:ext cx="47313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5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Toma en cuenta las siguientes recomendaciones en esta temporada de calor:</a:t>
            </a:r>
            <a:endParaRPr b="1" i="0" sz="1500" u="none" cap="none" strike="noStrike">
              <a:solidFill>
                <a:srgbClr val="BC95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500">
              <a:solidFill>
                <a:srgbClr val="BC955C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Evita hacer ejercicio al aire libre y asolearte de 11:00 a 16:00 horas.</a:t>
            </a:r>
            <a:endParaRPr b="1" i="0" sz="15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955C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Viste ropa suelta con colores claros y manga larga.</a:t>
            </a:r>
            <a:endParaRPr b="1" i="0" sz="1500" u="none" cap="none" strike="noStrike">
              <a:solidFill>
                <a:srgbClr val="BC95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Aumenta el consumo de líquidos.</a:t>
            </a:r>
            <a:endParaRPr b="1" i="0" sz="15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955C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Consume alimentos frescos como frutas y verduras.</a:t>
            </a:r>
            <a:endParaRPr b="1" i="0" sz="1500" u="none" cap="none" strike="noStrike">
              <a:solidFill>
                <a:srgbClr val="BC95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Cúbrete con gorra o sombrero.</a:t>
            </a:r>
            <a:endParaRPr b="1" i="0" sz="15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955C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No permanezcas en vehículos cerrados. </a:t>
            </a:r>
            <a:endParaRPr b="1" i="0" sz="1500" u="none" cap="none" strike="noStrike">
              <a:solidFill>
                <a:srgbClr val="BC95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g2542cff881c_0_21"/>
          <p:cNvCxnSpPr/>
          <p:nvPr/>
        </p:nvCxnSpPr>
        <p:spPr>
          <a:xfrm flipH="1" rot="10800000">
            <a:off x="0" y="4874088"/>
            <a:ext cx="6033600" cy="99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g2542cff881c_0_21"/>
          <p:cNvSpPr/>
          <p:nvPr/>
        </p:nvSpPr>
        <p:spPr>
          <a:xfrm>
            <a:off x="0" y="0"/>
            <a:ext cx="9144000" cy="7143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g2542cff881c_0_21"/>
          <p:cNvPicPr preferRelativeResize="0"/>
          <p:nvPr/>
        </p:nvPicPr>
        <p:blipFill rotWithShape="1">
          <a:blip r:embed="rId3">
            <a:alphaModFix/>
          </a:blip>
          <a:srcRect b="0" l="0" r="61782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542cff881c_0_21"/>
          <p:cNvPicPr preferRelativeResize="0"/>
          <p:nvPr/>
        </p:nvPicPr>
        <p:blipFill rotWithShape="1">
          <a:blip r:embed="rId3">
            <a:alphaModFix/>
          </a:blip>
          <a:srcRect b="0" l="78314" r="0" t="0"/>
          <a:stretch/>
        </p:blipFill>
        <p:spPr>
          <a:xfrm>
            <a:off x="7762056" y="126300"/>
            <a:ext cx="105689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542cff881c_0_21"/>
          <p:cNvSpPr txBox="1"/>
          <p:nvPr/>
        </p:nvSpPr>
        <p:spPr>
          <a:xfrm>
            <a:off x="490101" y="828663"/>
            <a:ext cx="8062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SECRETARÍA DE GESTIÓN INTEGRAL DE RIESGOS Y PROTECCIÓN CIVIL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g2542cff881c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250" y="1281725"/>
            <a:ext cx="4427875" cy="324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542cff881c_0_21"/>
          <p:cNvSpPr txBox="1"/>
          <p:nvPr/>
        </p:nvSpPr>
        <p:spPr>
          <a:xfrm>
            <a:off x="4788625" y="1675150"/>
            <a:ext cx="4117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Cuidado de </a:t>
            </a: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animales en temporada de calor.</a:t>
            </a:r>
            <a:endParaRPr b="1" i="0" sz="15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955C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Cuida sus almohadillas, el asfalto está más caliente al mediodía.</a:t>
            </a:r>
            <a:endParaRPr b="1" i="0" sz="1500" u="none" cap="none" strike="noStrike">
              <a:solidFill>
                <a:srgbClr val="BC95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 lo rapes, el pelo los protege del sol e impide deshidratación de la piel.</a:t>
            </a:r>
            <a:endParaRPr b="1" i="0" sz="15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C955C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BC955C"/>
                </a:solidFill>
                <a:latin typeface="Arial"/>
                <a:ea typeface="Arial"/>
                <a:cs typeface="Arial"/>
                <a:sym typeface="Arial"/>
              </a:rPr>
              <a:t>Refresca su cuerpo y cabeza con una esponja mojada.</a:t>
            </a:r>
            <a:endParaRPr b="1" i="0" sz="1500" u="none" cap="none" strike="noStrike">
              <a:solidFill>
                <a:srgbClr val="BC955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●"/>
            </a:pPr>
            <a:r>
              <a:rPr b="1" i="0" lang="es-MX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Verifica que su bebero no esté al sol y cambia constantemente su agua. </a:t>
            </a:r>
            <a:endParaRPr b="1" i="0" sz="15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42cff881c_6_12"/>
          <p:cNvSpPr/>
          <p:nvPr/>
        </p:nvSpPr>
        <p:spPr>
          <a:xfrm>
            <a:off x="0" y="0"/>
            <a:ext cx="9144000" cy="5143500"/>
          </a:xfrm>
          <a:prstGeom prst="round2DiagRect">
            <a:avLst>
              <a:gd fmla="val 0" name="adj1"/>
              <a:gd fmla="val 0" name="adj2"/>
            </a:avLst>
          </a:prstGeom>
          <a:solidFill>
            <a:srgbClr val="235B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542cff881c_6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7277" y="276435"/>
            <a:ext cx="889534" cy="14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542cff881c_6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788" y="144336"/>
            <a:ext cx="2289020" cy="406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542cff881c_6_12"/>
          <p:cNvSpPr txBox="1"/>
          <p:nvPr/>
        </p:nvSpPr>
        <p:spPr>
          <a:xfrm>
            <a:off x="228600" y="2492350"/>
            <a:ext cx="49206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lang="es-MX" sz="1500">
                <a:solidFill>
                  <a:schemeClr val="lt1"/>
                </a:solidFill>
              </a:rPr>
              <a:t>Se habilitaron </a:t>
            </a:r>
            <a:r>
              <a:rPr b="1" i="0" lang="es-MX" sz="1500" u="none" cap="none" strike="noStrike">
                <a:solidFill>
                  <a:srgbClr val="E3C281"/>
                </a:solidFill>
                <a:latin typeface="Arial"/>
                <a:ea typeface="Arial"/>
                <a:cs typeface="Arial"/>
                <a:sym typeface="Arial"/>
              </a:rPr>
              <a:t>232 salas de </a:t>
            </a:r>
            <a:r>
              <a:rPr b="1" lang="es-MX" sz="1500">
                <a:solidFill>
                  <a:srgbClr val="E3C281"/>
                </a:solidFill>
              </a:rPr>
              <a:t>H</a:t>
            </a:r>
            <a:r>
              <a:rPr b="1" i="0" lang="es-MX" sz="1500" u="none" cap="none" strike="noStrike">
                <a:solidFill>
                  <a:srgbClr val="E3C281"/>
                </a:solidFill>
                <a:latin typeface="Arial"/>
                <a:ea typeface="Arial"/>
                <a:cs typeface="Arial"/>
                <a:sym typeface="Arial"/>
              </a:rPr>
              <a:t>idratación</a:t>
            </a:r>
            <a:r>
              <a:rPr b="1" i="0" lang="es-MX" sz="1500" u="none" cap="none" strike="noStrike">
                <a:solidFill>
                  <a:srgbClr val="E3C281"/>
                </a:solidFill>
                <a:latin typeface="Arial"/>
                <a:ea typeface="Arial"/>
                <a:cs typeface="Arial"/>
                <a:sym typeface="Arial"/>
              </a:rPr>
              <a:t> Oral </a:t>
            </a:r>
            <a:r>
              <a:rPr b="0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los Centros de Salud. Servicio universal y gratuito. 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●"/>
            </a:pPr>
            <a:r>
              <a:rPr b="0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reforzó la información para prevenir deshidratación y golpe de calor y </a:t>
            </a:r>
            <a:r>
              <a:rPr b="1" i="0" lang="es-MX" sz="1500" u="none" cap="none" strike="noStrike">
                <a:solidFill>
                  <a:srgbClr val="E3C281"/>
                </a:solidFill>
                <a:latin typeface="Arial"/>
                <a:ea typeface="Arial"/>
                <a:cs typeface="Arial"/>
                <a:sym typeface="Arial"/>
              </a:rPr>
              <a:t>la entrega de sueros orales en las Ferias del Bienestar y Ferias de la Salud.</a:t>
            </a:r>
            <a:endParaRPr b="1" i="0" sz="1500" u="none" cap="none" strike="noStrike">
              <a:solidFill>
                <a:srgbClr val="E3C28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542cff881c_6_12"/>
          <p:cNvSpPr txBox="1"/>
          <p:nvPr/>
        </p:nvSpPr>
        <p:spPr>
          <a:xfrm>
            <a:off x="267185" y="808805"/>
            <a:ext cx="8609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ACCIONES DE SALUD ANTE LA TEMPORADA DE CALOR </a:t>
            </a:r>
            <a:r>
              <a:rPr b="1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SECRETARÍA DE SALUD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542cff881c_6_12"/>
          <p:cNvSpPr txBox="1"/>
          <p:nvPr/>
        </p:nvSpPr>
        <p:spPr>
          <a:xfrm>
            <a:off x="0" y="1366400"/>
            <a:ext cx="9144000" cy="696000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1500">
                <a:solidFill>
                  <a:schemeClr val="lt1"/>
                </a:solidFill>
              </a:rPr>
              <a:t>NO HAY HOSPITALIZACIONES NI DEFUNCIONES</a:t>
            </a:r>
            <a:r>
              <a:rPr lang="es-MX" sz="1500">
                <a:solidFill>
                  <a:schemeClr val="lt1"/>
                </a:solidFill>
              </a:rPr>
              <a:t> </a:t>
            </a:r>
            <a:br>
              <a:rPr lang="es-MX" sz="1500">
                <a:solidFill>
                  <a:schemeClr val="lt1"/>
                </a:solidFill>
              </a:rPr>
            </a:br>
            <a:r>
              <a:rPr lang="es-MX" sz="1500">
                <a:solidFill>
                  <a:schemeClr val="lt1"/>
                </a:solidFill>
              </a:rPr>
              <a:t>POR GOLPE DE CALOR EN LA CAPITAL</a:t>
            </a:r>
            <a:endParaRPr b="1" sz="1500">
              <a:solidFill>
                <a:schemeClr val="lt1"/>
              </a:solidFill>
            </a:endParaRPr>
          </a:p>
        </p:txBody>
      </p:sp>
      <p:pic>
        <p:nvPicPr>
          <p:cNvPr id="112" name="Google Shape;112;g2542cff881c_6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971" y="2419350"/>
            <a:ext cx="3565417" cy="23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g26aa6baf006_1_0"/>
          <p:cNvCxnSpPr/>
          <p:nvPr/>
        </p:nvCxnSpPr>
        <p:spPr>
          <a:xfrm flipH="1" rot="10800000">
            <a:off x="0" y="4874088"/>
            <a:ext cx="6033600" cy="99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g26aa6baf006_1_0"/>
          <p:cNvSpPr/>
          <p:nvPr/>
        </p:nvSpPr>
        <p:spPr>
          <a:xfrm>
            <a:off x="0" y="0"/>
            <a:ext cx="9144000" cy="714300"/>
          </a:xfrm>
          <a:prstGeom prst="rect">
            <a:avLst/>
          </a:prstGeom>
          <a:solidFill>
            <a:srgbClr val="A20F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26aa6baf006_1_0"/>
          <p:cNvPicPr preferRelativeResize="0"/>
          <p:nvPr/>
        </p:nvPicPr>
        <p:blipFill rotWithShape="1">
          <a:blip r:embed="rId3">
            <a:alphaModFix/>
          </a:blip>
          <a:srcRect b="0" l="0" r="61782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6aa6baf006_1_0"/>
          <p:cNvPicPr preferRelativeResize="0"/>
          <p:nvPr/>
        </p:nvPicPr>
        <p:blipFill rotWithShape="1">
          <a:blip r:embed="rId3">
            <a:alphaModFix/>
          </a:blip>
          <a:srcRect b="0" l="78314" r="0" t="0"/>
          <a:stretch/>
        </p:blipFill>
        <p:spPr>
          <a:xfrm>
            <a:off x="7762056" y="126300"/>
            <a:ext cx="105689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6aa6baf006_1_0"/>
          <p:cNvSpPr txBox="1"/>
          <p:nvPr/>
        </p:nvSpPr>
        <p:spPr>
          <a:xfrm>
            <a:off x="567725" y="1381800"/>
            <a:ext cx="83091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MX" sz="1900">
                <a:solidFill>
                  <a:srgbClr val="595959"/>
                </a:solidFill>
              </a:rPr>
              <a:t>Recomendaciones para evitar enfermedades diarreicas</a:t>
            </a:r>
            <a:br>
              <a:rPr b="1" lang="es-MX" sz="1900">
                <a:solidFill>
                  <a:srgbClr val="595959"/>
                </a:solidFill>
              </a:rPr>
            </a:br>
            <a:r>
              <a:rPr b="1" lang="es-MX" sz="1900">
                <a:solidFill>
                  <a:srgbClr val="595959"/>
                </a:solidFill>
              </a:rPr>
              <a:t>y cuadros de deshidratación:</a:t>
            </a:r>
            <a:endParaRPr sz="1900">
              <a:solidFill>
                <a:srgbClr val="595959"/>
              </a:solidFill>
            </a:endParaRPr>
          </a:p>
        </p:txBody>
      </p:sp>
      <p:sp>
        <p:nvSpPr>
          <p:cNvPr id="122" name="Google Shape;122;g26aa6baf006_1_0"/>
          <p:cNvSpPr txBox="1"/>
          <p:nvPr/>
        </p:nvSpPr>
        <p:spPr>
          <a:xfrm>
            <a:off x="267185" y="808805"/>
            <a:ext cx="8609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-MX" sz="1600">
                <a:solidFill>
                  <a:srgbClr val="BC955C"/>
                </a:solidFill>
              </a:rPr>
              <a:t>ACCIONES DE SALUD ANTE LA TEMPORADA DE CALOR - SECRETARÍA DE SALUD</a:t>
            </a:r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6aa6baf006_1_0"/>
          <p:cNvSpPr txBox="1"/>
          <p:nvPr/>
        </p:nvSpPr>
        <p:spPr>
          <a:xfrm>
            <a:off x="1653125" y="2470950"/>
            <a:ext cx="26679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1700">
                <a:solidFill>
                  <a:srgbClr val="595959"/>
                </a:solidFill>
              </a:rPr>
              <a:t>Mantener una adecuada higiene de manos</a:t>
            </a:r>
            <a:endParaRPr sz="1700">
              <a:solidFill>
                <a:srgbClr val="595959"/>
              </a:solidFill>
            </a:endParaRPr>
          </a:p>
        </p:txBody>
      </p:sp>
      <p:pic>
        <p:nvPicPr>
          <p:cNvPr id="124" name="Google Shape;124;g26aa6baf006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75" y="2421150"/>
            <a:ext cx="768939" cy="76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6aa6baf006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86" y="3647621"/>
            <a:ext cx="768939" cy="76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6aa6baf006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3825" y="2409725"/>
            <a:ext cx="768946" cy="76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6aa6baf006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3828" y="3641902"/>
            <a:ext cx="768946" cy="768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6aa6baf006_1_0"/>
          <p:cNvSpPr txBox="1"/>
          <p:nvPr/>
        </p:nvSpPr>
        <p:spPr>
          <a:xfrm>
            <a:off x="5898725" y="2410238"/>
            <a:ext cx="24378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1700">
                <a:solidFill>
                  <a:srgbClr val="595959"/>
                </a:solidFill>
              </a:rPr>
              <a:t>En caso de consumir agua del grifo, hervirla</a:t>
            </a:r>
            <a:endParaRPr sz="1700">
              <a:solidFill>
                <a:srgbClr val="595959"/>
              </a:solidFill>
            </a:endParaRPr>
          </a:p>
        </p:txBody>
      </p:sp>
      <p:sp>
        <p:nvSpPr>
          <p:cNvPr id="129" name="Google Shape;129;g26aa6baf006_1_0"/>
          <p:cNvSpPr txBox="1"/>
          <p:nvPr/>
        </p:nvSpPr>
        <p:spPr>
          <a:xfrm>
            <a:off x="1668475" y="3598275"/>
            <a:ext cx="28527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1700">
                <a:solidFill>
                  <a:srgbClr val="595959"/>
                </a:solidFill>
              </a:rPr>
              <a:t>Evitar consumir alimentos en la vía pública</a:t>
            </a:r>
            <a:endParaRPr sz="1700">
              <a:solidFill>
                <a:srgbClr val="595959"/>
              </a:solidFill>
            </a:endParaRPr>
          </a:p>
        </p:txBody>
      </p:sp>
      <p:sp>
        <p:nvSpPr>
          <p:cNvPr id="130" name="Google Shape;130;g26aa6baf006_1_0"/>
          <p:cNvSpPr txBox="1"/>
          <p:nvPr/>
        </p:nvSpPr>
        <p:spPr>
          <a:xfrm>
            <a:off x="5898725" y="3548825"/>
            <a:ext cx="28527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1700">
                <a:solidFill>
                  <a:srgbClr val="595959"/>
                </a:solidFill>
              </a:rPr>
              <a:t>Desinfectar frutas y verduras antes de comerlas</a:t>
            </a:r>
            <a:endParaRPr sz="17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eca7a14cd_1_0"/>
          <p:cNvSpPr/>
          <p:nvPr/>
        </p:nvSpPr>
        <p:spPr>
          <a:xfrm>
            <a:off x="0" y="0"/>
            <a:ext cx="9144000" cy="5143500"/>
          </a:xfrm>
          <a:prstGeom prst="round2DiagRect">
            <a:avLst>
              <a:gd fmla="val 0" name="adj1"/>
              <a:gd fmla="val 0" name="adj2"/>
            </a:avLst>
          </a:prstGeom>
          <a:solidFill>
            <a:srgbClr val="235B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2beca7a14cd_1_0"/>
          <p:cNvPicPr preferRelativeResize="0"/>
          <p:nvPr/>
        </p:nvPicPr>
        <p:blipFill rotWithShape="1">
          <a:blip r:embed="rId3">
            <a:alphaModFix/>
          </a:blip>
          <a:srcRect b="0" l="13498" r="13498" t="0"/>
          <a:stretch/>
        </p:blipFill>
        <p:spPr>
          <a:xfrm>
            <a:off x="0" y="1449725"/>
            <a:ext cx="3535626" cy="323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beca7a14cd_1_0"/>
          <p:cNvPicPr preferRelativeResize="0"/>
          <p:nvPr/>
        </p:nvPicPr>
        <p:blipFill rotWithShape="1">
          <a:blip r:embed="rId4">
            <a:alphaModFix/>
          </a:blip>
          <a:srcRect b="0" l="0" r="61782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beca7a14cd_1_0"/>
          <p:cNvPicPr preferRelativeResize="0"/>
          <p:nvPr/>
        </p:nvPicPr>
        <p:blipFill rotWithShape="1">
          <a:blip r:embed="rId4">
            <a:alphaModFix/>
          </a:blip>
          <a:srcRect b="0" l="78314" r="0" t="0"/>
          <a:stretch/>
        </p:blipFill>
        <p:spPr>
          <a:xfrm>
            <a:off x="7762056" y="126300"/>
            <a:ext cx="105689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beca7a14cd_1_0"/>
          <p:cNvSpPr txBox="1"/>
          <p:nvPr/>
        </p:nvSpPr>
        <p:spPr>
          <a:xfrm>
            <a:off x="3693871" y="2437200"/>
            <a:ext cx="2716500" cy="1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niñas y niños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L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lanto sin lágrimas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H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undimiento en ojos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B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oca seca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S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aliva espesa 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Ir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ritabilidad 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beca7a14cd_1_0"/>
          <p:cNvSpPr txBox="1"/>
          <p:nvPr/>
        </p:nvSpPr>
        <p:spPr>
          <a:xfrm>
            <a:off x="267185" y="808805"/>
            <a:ext cx="8609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ACCIONES DE SALUD ANTE LA TEMPORADA DE CALOR - SECRETARÍA DE SALUD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beca7a14cd_1_0"/>
          <p:cNvSpPr txBox="1"/>
          <p:nvPr/>
        </p:nvSpPr>
        <p:spPr>
          <a:xfrm>
            <a:off x="4337750" y="1443775"/>
            <a:ext cx="3693900" cy="636300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chemeClr val="lt1"/>
                </a:solidFill>
              </a:rPr>
              <a:t>SÍNTOMAS RELACIONADOS CON DESHIDRATACIÓN:</a:t>
            </a:r>
            <a:endParaRPr b="1" sz="1500">
              <a:solidFill>
                <a:schemeClr val="lt1"/>
              </a:solidFill>
            </a:endParaRPr>
          </a:p>
        </p:txBody>
      </p:sp>
      <p:sp>
        <p:nvSpPr>
          <p:cNvPr id="142" name="Google Shape;142;g2beca7a14cd_1_0"/>
          <p:cNvSpPr txBox="1"/>
          <p:nvPr/>
        </p:nvSpPr>
        <p:spPr>
          <a:xfrm>
            <a:off x="6138875" y="2437200"/>
            <a:ext cx="3081300" cy="18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adultos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T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aquicardia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S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omnolencia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A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gotamiento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S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ensación fuerte</a:t>
            </a:r>
            <a:r>
              <a:rPr lang="es-MX" sz="1600">
                <a:solidFill>
                  <a:schemeClr val="lt1"/>
                </a:solidFill>
              </a:rPr>
              <a:t> 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sed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</a:pPr>
            <a:r>
              <a:rPr lang="es-MX" sz="1600">
                <a:solidFill>
                  <a:schemeClr val="lt1"/>
                </a:solidFill>
              </a:rPr>
              <a:t>B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oca seca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eca7a14cd_1_44"/>
          <p:cNvSpPr/>
          <p:nvPr/>
        </p:nvSpPr>
        <p:spPr>
          <a:xfrm>
            <a:off x="0" y="0"/>
            <a:ext cx="9144000" cy="5143500"/>
          </a:xfrm>
          <a:prstGeom prst="round2DiagRect">
            <a:avLst>
              <a:gd fmla="val 0" name="adj1"/>
              <a:gd fmla="val 0" name="adj2"/>
            </a:avLst>
          </a:prstGeom>
          <a:solidFill>
            <a:srgbClr val="235B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g2beca7a14cd_1_44"/>
          <p:cNvCxnSpPr/>
          <p:nvPr/>
        </p:nvCxnSpPr>
        <p:spPr>
          <a:xfrm>
            <a:off x="5200875" y="4587500"/>
            <a:ext cx="3914100" cy="11400"/>
          </a:xfrm>
          <a:prstGeom prst="straightConnector1">
            <a:avLst/>
          </a:prstGeom>
          <a:noFill/>
          <a:ln cap="flat" cmpd="sng" w="9525">
            <a:solidFill>
              <a:srgbClr val="BD8A4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9" name="Google Shape;149;g2beca7a14cd_1_44"/>
          <p:cNvPicPr preferRelativeResize="0"/>
          <p:nvPr/>
        </p:nvPicPr>
        <p:blipFill rotWithShape="1">
          <a:blip r:embed="rId3">
            <a:alphaModFix/>
          </a:blip>
          <a:srcRect b="0" l="0" r="61782" t="0"/>
          <a:stretch/>
        </p:blipFill>
        <p:spPr>
          <a:xfrm>
            <a:off x="362447" y="126300"/>
            <a:ext cx="1862641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beca7a14cd_1_44"/>
          <p:cNvPicPr preferRelativeResize="0"/>
          <p:nvPr/>
        </p:nvPicPr>
        <p:blipFill rotWithShape="1">
          <a:blip r:embed="rId3">
            <a:alphaModFix/>
          </a:blip>
          <a:srcRect b="0" l="78314" r="0" t="0"/>
          <a:stretch/>
        </p:blipFill>
        <p:spPr>
          <a:xfrm>
            <a:off x="7762056" y="126300"/>
            <a:ext cx="1056896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beca7a14cd_1_44"/>
          <p:cNvSpPr txBox="1"/>
          <p:nvPr/>
        </p:nvSpPr>
        <p:spPr>
          <a:xfrm>
            <a:off x="267185" y="808805"/>
            <a:ext cx="86097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1600">
                <a:solidFill>
                  <a:srgbClr val="E3C281"/>
                </a:solidFill>
              </a:rPr>
              <a:t>VIGILANCIA SANITARIA EN TEMPORADA DE CUARESMA- </a:t>
            </a:r>
            <a:r>
              <a:rPr b="1" lang="es-MX" sz="1600">
                <a:solidFill>
                  <a:srgbClr val="E3C281"/>
                </a:solidFill>
              </a:rPr>
              <a:t>AGEPSA</a:t>
            </a:r>
            <a:endParaRPr b="1" sz="1600">
              <a:solidFill>
                <a:srgbClr val="E3C281"/>
              </a:solidFill>
            </a:endParaRPr>
          </a:p>
        </p:txBody>
      </p:sp>
      <p:sp>
        <p:nvSpPr>
          <p:cNvPr id="152" name="Google Shape;152;g2beca7a14cd_1_44"/>
          <p:cNvSpPr txBox="1"/>
          <p:nvPr/>
        </p:nvSpPr>
        <p:spPr>
          <a:xfrm>
            <a:off x="267175" y="2254750"/>
            <a:ext cx="4933800" cy="23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MX" sz="1500">
                <a:solidFill>
                  <a:srgbClr val="E3C281"/>
                </a:solidFill>
              </a:rPr>
              <a:t>Acciones principales:</a:t>
            </a:r>
            <a:endParaRPr b="1" sz="1500">
              <a:solidFill>
                <a:srgbClr val="E3C28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s-MX" sz="1500">
                <a:solidFill>
                  <a:schemeClr val="lt1"/>
                </a:solidFill>
              </a:rPr>
              <a:t>Verificación sanitaria en pescaderías, restaurantes, purificadoras de agua y fábricas de hielo.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s-MX" sz="1500">
                <a:solidFill>
                  <a:schemeClr val="lt1"/>
                </a:solidFill>
              </a:rPr>
              <a:t>Orientación sanitaria a establecimientos.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s-MX" sz="1500">
                <a:solidFill>
                  <a:schemeClr val="lt1"/>
                </a:solidFill>
              </a:rPr>
              <a:t>Capacitación sobre el manejo higiénico de alimentos y bebidas.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s-MX" sz="1500">
                <a:solidFill>
                  <a:schemeClr val="lt1"/>
                </a:solidFill>
              </a:rPr>
              <a:t>Entrega gratuita de plata coloidal para la desinfección de alimentos.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53" name="Google Shape;153;g2beca7a14cd_1_44"/>
          <p:cNvSpPr txBox="1"/>
          <p:nvPr/>
        </p:nvSpPr>
        <p:spPr>
          <a:xfrm>
            <a:off x="362450" y="1315200"/>
            <a:ext cx="466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1500">
                <a:solidFill>
                  <a:schemeClr val="lt1"/>
                </a:solidFill>
              </a:rPr>
              <a:t>Desde el 13 de febrero al 9 de abril, </a:t>
            </a:r>
            <a:r>
              <a:rPr b="1" lang="es-MX" sz="1500">
                <a:solidFill>
                  <a:schemeClr val="lt1"/>
                </a:solidFill>
              </a:rPr>
              <a:t>AGEPSA </a:t>
            </a:r>
            <a:r>
              <a:rPr lang="es-MX" sz="1500">
                <a:solidFill>
                  <a:schemeClr val="lt1"/>
                </a:solidFill>
              </a:rPr>
              <a:t>realiza visitas de verificación a establecimientos </a:t>
            </a:r>
            <a:r>
              <a:rPr lang="es-MX" sz="1500">
                <a:solidFill>
                  <a:schemeClr val="lt1"/>
                </a:solidFill>
              </a:rPr>
              <a:t>que preparan y comercializan productos del mar.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54" name="Google Shape;154;g2beca7a14cd_1_44"/>
          <p:cNvPicPr preferRelativeResize="0"/>
          <p:nvPr/>
        </p:nvPicPr>
        <p:blipFill rotWithShape="1">
          <a:blip r:embed="rId4">
            <a:alphaModFix/>
          </a:blip>
          <a:srcRect b="0" l="0" r="9485" t="0"/>
          <a:stretch/>
        </p:blipFill>
        <p:spPr>
          <a:xfrm>
            <a:off x="5310975" y="1570000"/>
            <a:ext cx="3833024" cy="286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Jonathan Capote</dc:creator>
</cp:coreProperties>
</file>