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Proxima Nova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Fira Sans Extra Condensed Medium"/>
      <p:regular r:id="rId19"/>
      <p:bold r:id="rId20"/>
      <p:italic r:id="rId21"/>
      <p:boldItalic r:id="rId22"/>
    </p:embeddedFont>
    <p:embeddedFont>
      <p:font typeface="Livvic"/>
      <p:regular r:id="rId23"/>
      <p:bold r:id="rId24"/>
      <p:italic r:id="rId25"/>
      <p:boldItalic r:id="rId26"/>
    </p:embeddedFont>
    <p:embeddedFont>
      <p:font typeface="Proxima Nova Semibold"/>
      <p:regular r:id="rId27"/>
      <p:bold r:id="rId28"/>
      <p:boldItalic r:id="rId29"/>
    </p:embeddedFont>
    <p:embeddedFont>
      <p:font typeface="Catamaran Light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2" roundtripDataSignature="AMtx7miSxxFtr0D+j8PETqmM5gAIvJbY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iraSansExtraCondensedMedium-bold.fntdata"/><Relationship Id="rId22" Type="http://schemas.openxmlformats.org/officeDocument/2006/relationships/font" Target="fonts/FiraSansExtraCondensedMedium-boldItalic.fntdata"/><Relationship Id="rId21" Type="http://schemas.openxmlformats.org/officeDocument/2006/relationships/font" Target="fonts/FiraSansExtraCondensedMedium-italic.fntdata"/><Relationship Id="rId24" Type="http://schemas.openxmlformats.org/officeDocument/2006/relationships/font" Target="fonts/Livvic-bold.fntdata"/><Relationship Id="rId23" Type="http://schemas.openxmlformats.org/officeDocument/2006/relationships/font" Target="fonts/Livvic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Livvic-boldItalic.fntdata"/><Relationship Id="rId25" Type="http://schemas.openxmlformats.org/officeDocument/2006/relationships/font" Target="fonts/Livvic-italic.fntdata"/><Relationship Id="rId28" Type="http://schemas.openxmlformats.org/officeDocument/2006/relationships/font" Target="fonts/ProximaNovaSemibold-bold.fntdata"/><Relationship Id="rId27" Type="http://schemas.openxmlformats.org/officeDocument/2006/relationships/font" Target="fonts/ProximaNovaSemibo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roximaNovaSemibold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atamaranLight-bold.fntdata"/><Relationship Id="rId30" Type="http://schemas.openxmlformats.org/officeDocument/2006/relationships/font" Target="fonts/CatamaranLight-regular.fntdata"/><Relationship Id="rId11" Type="http://schemas.openxmlformats.org/officeDocument/2006/relationships/font" Target="fonts/ProximaNova-regular.fntdata"/><Relationship Id="rId10" Type="http://schemas.openxmlformats.org/officeDocument/2006/relationships/slide" Target="slides/slide5.xml"/><Relationship Id="rId32" Type="http://customschemas.google.com/relationships/presentationmetadata" Target="metadata"/><Relationship Id="rId13" Type="http://schemas.openxmlformats.org/officeDocument/2006/relationships/font" Target="fonts/ProximaNova-italic.fntdata"/><Relationship Id="rId12" Type="http://schemas.openxmlformats.org/officeDocument/2006/relationships/font" Target="fonts/ProximaNova-bold.fntdata"/><Relationship Id="rId15" Type="http://schemas.openxmlformats.org/officeDocument/2006/relationships/font" Target="fonts/Montserrat-regular.fntdata"/><Relationship Id="rId14" Type="http://schemas.openxmlformats.org/officeDocument/2006/relationships/font" Target="fonts/ProximaNova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19" Type="http://schemas.openxmlformats.org/officeDocument/2006/relationships/font" Target="fonts/FiraSansExtraCondensedMedium-regular.fntdata"/><Relationship Id="rId18" Type="http://schemas.openxmlformats.org/officeDocument/2006/relationships/font" Target="fonts/Montserrat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79799fabf7_0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g279799fabf7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">
  <p:cSld name="CUSTOM_7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9"/>
          <p:cNvSpPr txBox="1"/>
          <p:nvPr>
            <p:ph type="ctrTitle"/>
          </p:nvPr>
        </p:nvSpPr>
        <p:spPr>
          <a:xfrm>
            <a:off x="1039575" y="1701225"/>
            <a:ext cx="4592400" cy="17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" name="Google Shape;10;p9"/>
          <p:cNvSpPr txBox="1"/>
          <p:nvPr>
            <p:ph idx="1" type="subTitle"/>
          </p:nvPr>
        </p:nvSpPr>
        <p:spPr>
          <a:xfrm>
            <a:off x="1039575" y="3206400"/>
            <a:ext cx="2402100" cy="71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">
  <p:cSld name="CUSTOM_31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type="ctrTitle"/>
          </p:nvPr>
        </p:nvSpPr>
        <p:spPr>
          <a:xfrm rot="5400000">
            <a:off x="6603595" y="1930225"/>
            <a:ext cx="34812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6">
  <p:cSld name="CUSTOM_11_1_2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/>
          <p:nvPr>
            <p:ph type="ctrTitle"/>
          </p:nvPr>
        </p:nvSpPr>
        <p:spPr>
          <a:xfrm>
            <a:off x="831200" y="376498"/>
            <a:ext cx="3867300" cy="20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10"/>
          <p:cNvSpPr txBox="1"/>
          <p:nvPr>
            <p:ph idx="1" type="subTitle"/>
          </p:nvPr>
        </p:nvSpPr>
        <p:spPr>
          <a:xfrm>
            <a:off x="831200" y="2314225"/>
            <a:ext cx="3081600" cy="17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4">
  <p:cSld name="CUSTOM_33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1"/>
          <p:cNvSpPr txBox="1"/>
          <p:nvPr>
            <p:ph idx="1" type="subTitle"/>
          </p:nvPr>
        </p:nvSpPr>
        <p:spPr>
          <a:xfrm flipH="1">
            <a:off x="840600" y="2432150"/>
            <a:ext cx="1650300" cy="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8" name="Google Shape;18;p11"/>
          <p:cNvSpPr txBox="1"/>
          <p:nvPr>
            <p:ph idx="2" type="subTitle"/>
          </p:nvPr>
        </p:nvSpPr>
        <p:spPr>
          <a:xfrm>
            <a:off x="4702174" y="1049093"/>
            <a:ext cx="1960200" cy="1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9" name="Google Shape;19;p11"/>
          <p:cNvSpPr txBox="1"/>
          <p:nvPr>
            <p:ph type="ctrTitle"/>
          </p:nvPr>
        </p:nvSpPr>
        <p:spPr>
          <a:xfrm>
            <a:off x="-533400" y="2047350"/>
            <a:ext cx="3024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11"/>
          <p:cNvSpPr txBox="1"/>
          <p:nvPr>
            <p:ph idx="3" type="ctrTitle"/>
          </p:nvPr>
        </p:nvSpPr>
        <p:spPr>
          <a:xfrm>
            <a:off x="4702174" y="664293"/>
            <a:ext cx="2619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1" name="Google Shape;21;p11"/>
          <p:cNvSpPr txBox="1"/>
          <p:nvPr>
            <p:ph idx="4" type="subTitle"/>
          </p:nvPr>
        </p:nvSpPr>
        <p:spPr>
          <a:xfrm>
            <a:off x="4702174" y="3788925"/>
            <a:ext cx="2214900" cy="1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2" name="Google Shape;22;p11"/>
          <p:cNvSpPr txBox="1"/>
          <p:nvPr>
            <p:ph idx="5" type="ctrTitle"/>
          </p:nvPr>
        </p:nvSpPr>
        <p:spPr>
          <a:xfrm>
            <a:off x="4702174" y="3389725"/>
            <a:ext cx="2475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3" name="Google Shape;23;p11"/>
          <p:cNvSpPr txBox="1"/>
          <p:nvPr>
            <p:ph idx="6" type="ctrTitle"/>
          </p:nvPr>
        </p:nvSpPr>
        <p:spPr>
          <a:xfrm rot="5400000">
            <a:off x="6860962" y="1407498"/>
            <a:ext cx="24498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10">
          <p15:clr>
            <a:srgbClr val="FA7B17"/>
          </p15:clr>
        </p15:guide>
        <p15:guide id="2" pos="454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2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 txBox="1"/>
          <p:nvPr>
            <p:ph type="ctrTitle"/>
          </p:nvPr>
        </p:nvSpPr>
        <p:spPr>
          <a:xfrm>
            <a:off x="3423902" y="387473"/>
            <a:ext cx="22518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6" name="Google Shape;26;p13"/>
          <p:cNvSpPr txBox="1"/>
          <p:nvPr>
            <p:ph idx="1" type="subTitle"/>
          </p:nvPr>
        </p:nvSpPr>
        <p:spPr>
          <a:xfrm>
            <a:off x="3423900" y="802521"/>
            <a:ext cx="19065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7" name="Google Shape;27;p13"/>
          <p:cNvSpPr txBox="1"/>
          <p:nvPr>
            <p:ph idx="2" type="title"/>
          </p:nvPr>
        </p:nvSpPr>
        <p:spPr>
          <a:xfrm>
            <a:off x="2023007" y="654113"/>
            <a:ext cx="17391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28" name="Google Shape;28;p13"/>
          <p:cNvSpPr txBox="1"/>
          <p:nvPr>
            <p:ph idx="3" type="ctrTitle"/>
          </p:nvPr>
        </p:nvSpPr>
        <p:spPr>
          <a:xfrm>
            <a:off x="3425264" y="1224286"/>
            <a:ext cx="22518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9" name="Google Shape;29;p13"/>
          <p:cNvSpPr txBox="1"/>
          <p:nvPr>
            <p:ph idx="4" type="subTitle"/>
          </p:nvPr>
        </p:nvSpPr>
        <p:spPr>
          <a:xfrm>
            <a:off x="3425259" y="1638859"/>
            <a:ext cx="19767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0" name="Google Shape;30;p13"/>
          <p:cNvSpPr txBox="1"/>
          <p:nvPr>
            <p:ph idx="5" type="title"/>
          </p:nvPr>
        </p:nvSpPr>
        <p:spPr>
          <a:xfrm>
            <a:off x="2023007" y="1488788"/>
            <a:ext cx="16152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31" name="Google Shape;31;p13"/>
          <p:cNvSpPr txBox="1"/>
          <p:nvPr>
            <p:ph idx="6" type="ctrTitle"/>
          </p:nvPr>
        </p:nvSpPr>
        <p:spPr>
          <a:xfrm>
            <a:off x="3427999" y="2061098"/>
            <a:ext cx="22518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2" name="Google Shape;32;p13"/>
          <p:cNvSpPr txBox="1"/>
          <p:nvPr>
            <p:ph idx="7" type="subTitle"/>
          </p:nvPr>
        </p:nvSpPr>
        <p:spPr>
          <a:xfrm>
            <a:off x="3427997" y="2475197"/>
            <a:ext cx="19065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3" name="Google Shape;33;p13"/>
          <p:cNvSpPr txBox="1"/>
          <p:nvPr>
            <p:ph idx="8" type="title"/>
          </p:nvPr>
        </p:nvSpPr>
        <p:spPr>
          <a:xfrm>
            <a:off x="2023007" y="2323463"/>
            <a:ext cx="1573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34" name="Google Shape;34;p13"/>
          <p:cNvSpPr txBox="1"/>
          <p:nvPr>
            <p:ph idx="9" type="ctrTitle"/>
          </p:nvPr>
        </p:nvSpPr>
        <p:spPr>
          <a:xfrm rot="5400000">
            <a:off x="6601629" y="1646270"/>
            <a:ext cx="29133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13"/>
          <p:cNvSpPr txBox="1"/>
          <p:nvPr>
            <p:ph idx="13" type="ctrTitle"/>
          </p:nvPr>
        </p:nvSpPr>
        <p:spPr>
          <a:xfrm>
            <a:off x="3427999" y="2897911"/>
            <a:ext cx="22518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6" name="Google Shape;36;p13"/>
          <p:cNvSpPr txBox="1"/>
          <p:nvPr>
            <p:ph idx="14" type="subTitle"/>
          </p:nvPr>
        </p:nvSpPr>
        <p:spPr>
          <a:xfrm>
            <a:off x="3427997" y="3311534"/>
            <a:ext cx="19065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7" name="Google Shape;37;p13"/>
          <p:cNvSpPr txBox="1"/>
          <p:nvPr>
            <p:ph idx="15" type="title"/>
          </p:nvPr>
        </p:nvSpPr>
        <p:spPr>
          <a:xfrm>
            <a:off x="2023007" y="3158138"/>
            <a:ext cx="1573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38" name="Google Shape;38;p13"/>
          <p:cNvSpPr txBox="1"/>
          <p:nvPr>
            <p:ph idx="16" type="ctrTitle"/>
          </p:nvPr>
        </p:nvSpPr>
        <p:spPr>
          <a:xfrm>
            <a:off x="3427999" y="3734723"/>
            <a:ext cx="22518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9" name="Google Shape;39;p13"/>
          <p:cNvSpPr txBox="1"/>
          <p:nvPr>
            <p:ph idx="17" type="subTitle"/>
          </p:nvPr>
        </p:nvSpPr>
        <p:spPr>
          <a:xfrm>
            <a:off x="3427997" y="4147872"/>
            <a:ext cx="19065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0" name="Google Shape;40;p13"/>
          <p:cNvSpPr txBox="1"/>
          <p:nvPr>
            <p:ph idx="18" type="title"/>
          </p:nvPr>
        </p:nvSpPr>
        <p:spPr>
          <a:xfrm>
            <a:off x="2023007" y="3992813"/>
            <a:ext cx="1573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 1">
  <p:cSld name="CUSTOM_27_1_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/>
          <p:nvPr>
            <p:ph type="ctrTitle"/>
          </p:nvPr>
        </p:nvSpPr>
        <p:spPr>
          <a:xfrm>
            <a:off x="631875" y="842025"/>
            <a:ext cx="28713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3" name="Google Shape;43;p14"/>
          <p:cNvSpPr txBox="1"/>
          <p:nvPr>
            <p:ph idx="1" type="subTitle"/>
          </p:nvPr>
        </p:nvSpPr>
        <p:spPr>
          <a:xfrm>
            <a:off x="631884" y="1410841"/>
            <a:ext cx="24807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4" name="Google Shape;44;p14"/>
          <p:cNvSpPr txBox="1"/>
          <p:nvPr>
            <p:ph idx="2" type="ctrTitle"/>
          </p:nvPr>
        </p:nvSpPr>
        <p:spPr>
          <a:xfrm>
            <a:off x="4213664" y="842025"/>
            <a:ext cx="26979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5" name="Google Shape;45;p14"/>
          <p:cNvSpPr txBox="1"/>
          <p:nvPr>
            <p:ph idx="3" type="subTitle"/>
          </p:nvPr>
        </p:nvSpPr>
        <p:spPr>
          <a:xfrm>
            <a:off x="4213664" y="1410841"/>
            <a:ext cx="2586000" cy="7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6" name="Google Shape;46;p14"/>
          <p:cNvSpPr txBox="1"/>
          <p:nvPr>
            <p:ph idx="4" type="ctrTitle"/>
          </p:nvPr>
        </p:nvSpPr>
        <p:spPr>
          <a:xfrm>
            <a:off x="631883" y="3331927"/>
            <a:ext cx="28713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7" name="Google Shape;47;p14"/>
          <p:cNvSpPr txBox="1"/>
          <p:nvPr>
            <p:ph idx="5" type="subTitle"/>
          </p:nvPr>
        </p:nvSpPr>
        <p:spPr>
          <a:xfrm>
            <a:off x="631884" y="3914208"/>
            <a:ext cx="2480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8" name="Google Shape;48;p14"/>
          <p:cNvSpPr txBox="1"/>
          <p:nvPr>
            <p:ph idx="6" type="ctrTitle"/>
          </p:nvPr>
        </p:nvSpPr>
        <p:spPr>
          <a:xfrm rot="5400000">
            <a:off x="6685437" y="1646270"/>
            <a:ext cx="29133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9" name="Google Shape;49;p14"/>
          <p:cNvSpPr txBox="1"/>
          <p:nvPr>
            <p:ph idx="7" type="ctrTitle"/>
          </p:nvPr>
        </p:nvSpPr>
        <p:spPr>
          <a:xfrm>
            <a:off x="4213664" y="3331934"/>
            <a:ext cx="25860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0" name="Google Shape;50;p14"/>
          <p:cNvSpPr txBox="1"/>
          <p:nvPr>
            <p:ph idx="8" type="subTitle"/>
          </p:nvPr>
        </p:nvSpPr>
        <p:spPr>
          <a:xfrm>
            <a:off x="4213664" y="3914208"/>
            <a:ext cx="2586000" cy="7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i="0" sz="2800" u="none" cap="none" strike="noStrik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i="0" sz="2800" u="none" cap="none" strike="noStrik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i="0" sz="2800" u="none" cap="none" strike="noStrik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i="0" sz="2800" u="none" cap="none" strike="noStrik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i="0" sz="2800" u="none" cap="none" strike="noStrik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i="0" sz="2800" u="none" cap="none" strike="noStrik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i="0" sz="2800" u="none" cap="none" strike="noStrik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i="0" sz="2800" u="none" cap="none" strike="noStrik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i="0" sz="2800" u="none" cap="none" strike="noStrik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b="0" i="0" sz="12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b="0" i="0" sz="12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b="0" i="0" sz="12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b="0" i="0" sz="12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b="0" i="0" sz="12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b="0" i="0" sz="12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b="0" i="0" sz="12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b="0" i="0" sz="12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Light"/>
              <a:buChar char="■"/>
              <a:defRPr b="0" i="0" sz="12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5"/>
          <p:cNvSpPr txBox="1"/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  <p:sp>
        <p:nvSpPr>
          <p:cNvPr id="53" name="Google Shape;53;p15"/>
          <p:cNvSpPr txBox="1"/>
          <p:nvPr>
            <p:ph idx="1" type="body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6.jp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18.png"/><Relationship Id="rId9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17.png"/><Relationship Id="rId8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"/>
          <p:cNvPicPr preferRelativeResize="0"/>
          <p:nvPr/>
        </p:nvPicPr>
        <p:blipFill rotWithShape="1">
          <a:blip r:embed="rId4">
            <a:alphaModFix/>
          </a:blip>
          <a:srcRect b="0" l="0" r="11987" t="0"/>
          <a:stretch/>
        </p:blipFill>
        <p:spPr>
          <a:xfrm>
            <a:off x="2346901" y="0"/>
            <a:ext cx="6786875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5300" y="925075"/>
            <a:ext cx="4549800" cy="32933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"/>
          <p:cNvSpPr txBox="1"/>
          <p:nvPr>
            <p:ph type="ctrTitle"/>
          </p:nvPr>
        </p:nvSpPr>
        <p:spPr>
          <a:xfrm>
            <a:off x="858600" y="1852075"/>
            <a:ext cx="3763200" cy="18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4800"/>
              <a:buNone/>
            </a:pPr>
            <a:r>
              <a:rPr lang="es-MX" sz="3000">
                <a:solidFill>
                  <a:srgbClr val="D9BD90"/>
                </a:solidFill>
                <a:latin typeface="Montserrat"/>
                <a:ea typeface="Montserrat"/>
                <a:cs typeface="Montserrat"/>
                <a:sym typeface="Montserrat"/>
              </a:rPr>
              <a:t>TRANSICIÓN A IMSS-BIENESTAR</a:t>
            </a:r>
            <a:endParaRPr sz="3000">
              <a:solidFill>
                <a:srgbClr val="D9BD9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4800"/>
              <a:buNone/>
            </a:pPr>
            <a:r>
              <a:t/>
            </a:r>
            <a:endParaRPr sz="3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2" name="Google Shape;62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2914" y="1150725"/>
            <a:ext cx="3314575" cy="551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4"/>
          <p:cNvPicPr preferRelativeResize="0"/>
          <p:nvPr/>
        </p:nvPicPr>
        <p:blipFill rotWithShape="1">
          <a:blip r:embed="rId3">
            <a:alphaModFix/>
          </a:blip>
          <a:srcRect b="0" l="0" r="35658" t="0"/>
          <a:stretch/>
        </p:blipFill>
        <p:spPr>
          <a:xfrm>
            <a:off x="3" y="0"/>
            <a:ext cx="496162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4"/>
          <p:cNvSpPr/>
          <p:nvPr/>
        </p:nvSpPr>
        <p:spPr>
          <a:xfrm>
            <a:off x="3530250" y="1581625"/>
            <a:ext cx="3347100" cy="1666500"/>
          </a:xfrm>
          <a:prstGeom prst="rect">
            <a:avLst/>
          </a:prstGeom>
          <a:solidFill>
            <a:srgbClr val="8B1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4"/>
          <p:cNvSpPr txBox="1"/>
          <p:nvPr>
            <p:ph type="ctrTitle"/>
          </p:nvPr>
        </p:nvSpPr>
        <p:spPr>
          <a:xfrm>
            <a:off x="3614700" y="1581625"/>
            <a:ext cx="3178200" cy="15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MX" sz="4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6 mil 125</a:t>
            </a:r>
            <a:r>
              <a:rPr lang="es-MX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Trabajadores inscritos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p4"/>
          <p:cNvSpPr txBox="1"/>
          <p:nvPr/>
        </p:nvSpPr>
        <p:spPr>
          <a:xfrm>
            <a:off x="5927225" y="881450"/>
            <a:ext cx="22827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</a:pPr>
            <a:r>
              <a:rPr b="1" i="0" lang="es-MX" sz="3600" u="none" cap="none" strike="noStrike">
                <a:solidFill>
                  <a:srgbClr val="8B1432"/>
                </a:solidFill>
                <a:latin typeface="Montserrat"/>
                <a:ea typeface="Montserrat"/>
                <a:cs typeface="Montserrat"/>
                <a:sym typeface="Montserrat"/>
              </a:rPr>
              <a:t>FASE I</a:t>
            </a:r>
            <a:endParaRPr b="0" i="0" sz="3600" u="none" cap="none" strike="noStrike">
              <a:solidFill>
                <a:srgbClr val="8B143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1" name="Google Shape;7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31175" y="114300"/>
            <a:ext cx="3347101" cy="7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4"/>
          <p:cNvSpPr txBox="1"/>
          <p:nvPr/>
        </p:nvSpPr>
        <p:spPr>
          <a:xfrm>
            <a:off x="5758125" y="3809607"/>
            <a:ext cx="2893200" cy="116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BD90"/>
              </a:buClr>
              <a:buSzPts val="2800"/>
              <a:buFont typeface="Arial"/>
              <a:buChar char="•"/>
            </a:pPr>
            <a:r>
              <a:rPr b="0" i="0" lang="es-MX" sz="2000" u="none" cap="none" strike="noStrike">
                <a:solidFill>
                  <a:srgbClr val="8B1432"/>
                </a:solidFill>
                <a:latin typeface="Montserrat"/>
                <a:ea typeface="Montserrat"/>
                <a:cs typeface="Montserrat"/>
                <a:sym typeface="Montserrat"/>
              </a:rPr>
              <a:t>Honorarios</a:t>
            </a:r>
            <a:endParaRPr b="0" i="0" sz="2000" u="none" cap="none" strike="noStrike">
              <a:solidFill>
                <a:srgbClr val="8B143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BD90"/>
              </a:buClr>
              <a:buSzPts val="2800"/>
              <a:buFont typeface="Arial"/>
              <a:buChar char="•"/>
            </a:pPr>
            <a:r>
              <a:rPr b="0" i="0" lang="es-MX" sz="2000" u="none" cap="none" strike="noStrike">
                <a:solidFill>
                  <a:srgbClr val="8B1432"/>
                </a:solidFill>
                <a:latin typeface="Montserrat"/>
                <a:ea typeface="Montserrat"/>
                <a:cs typeface="Montserrat"/>
                <a:sym typeface="Montserrat"/>
              </a:rPr>
              <a:t>Nómina 8</a:t>
            </a:r>
            <a:endParaRPr b="0" i="0" sz="1400" u="none" cap="none" strike="noStrike">
              <a:solidFill>
                <a:srgbClr val="8B14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BD90"/>
              </a:buClr>
              <a:buSzPts val="2800"/>
              <a:buFont typeface="Arial"/>
              <a:buChar char="•"/>
            </a:pPr>
            <a:r>
              <a:rPr b="0" i="0" lang="es-MX" sz="2000" u="none" cap="none" strike="noStrike">
                <a:solidFill>
                  <a:srgbClr val="8B1432"/>
                </a:solidFill>
                <a:latin typeface="Montserrat"/>
                <a:ea typeface="Montserrat"/>
                <a:cs typeface="Montserrat"/>
                <a:sym typeface="Montserrat"/>
              </a:rPr>
              <a:t>Galeno salud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BD90"/>
              </a:buClr>
              <a:buSzPts val="2800"/>
              <a:buFont typeface="Arial"/>
              <a:buChar char="•"/>
            </a:pPr>
            <a:r>
              <a:rPr b="0" i="0" lang="es-MX" sz="2000" u="none" cap="none" strike="noStrike">
                <a:solidFill>
                  <a:srgbClr val="8B1432"/>
                </a:solidFill>
                <a:latin typeface="Montserrat"/>
                <a:ea typeface="Montserrat"/>
                <a:cs typeface="Montserrat"/>
                <a:sym typeface="Montserrat"/>
              </a:rPr>
              <a:t>Interinatos</a:t>
            </a:r>
            <a:endParaRPr b="0" i="0" sz="1400" u="none" cap="none" strike="noStrike">
              <a:solidFill>
                <a:srgbClr val="8B14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4"/>
          <p:cNvSpPr txBox="1"/>
          <p:nvPr>
            <p:ph type="ctrTitle"/>
          </p:nvPr>
        </p:nvSpPr>
        <p:spPr>
          <a:xfrm>
            <a:off x="6877350" y="1729638"/>
            <a:ext cx="2079300" cy="116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MX" sz="4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98 </a:t>
            </a:r>
            <a:r>
              <a:rPr lang="es-MX" sz="4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%</a:t>
            </a:r>
            <a:r>
              <a:rPr lang="es-MX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MX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 avance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79799fabf7_0_19"/>
          <p:cNvSpPr/>
          <p:nvPr/>
        </p:nvSpPr>
        <p:spPr>
          <a:xfrm>
            <a:off x="3932875" y="1062000"/>
            <a:ext cx="715500" cy="733200"/>
          </a:xfrm>
          <a:prstGeom prst="rect">
            <a:avLst/>
          </a:prstGeom>
          <a:solidFill>
            <a:srgbClr val="D9BD9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g279799fabf7_0_19"/>
          <p:cNvSpPr/>
          <p:nvPr/>
        </p:nvSpPr>
        <p:spPr>
          <a:xfrm>
            <a:off x="0" y="0"/>
            <a:ext cx="3136500" cy="5143500"/>
          </a:xfrm>
          <a:prstGeom prst="rect">
            <a:avLst/>
          </a:prstGeom>
          <a:solidFill>
            <a:srgbClr val="8B1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g279799fabf7_0_19"/>
          <p:cNvSpPr txBox="1"/>
          <p:nvPr/>
        </p:nvSpPr>
        <p:spPr>
          <a:xfrm>
            <a:off x="-75" y="848050"/>
            <a:ext cx="31365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MX" sz="3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JUSTICIA LABORAL</a:t>
            </a:r>
            <a:r>
              <a:rPr b="1" i="0" lang="es-MX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3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g279799fabf7_0_19"/>
          <p:cNvSpPr txBox="1"/>
          <p:nvPr/>
        </p:nvSpPr>
        <p:spPr>
          <a:xfrm>
            <a:off x="4775000" y="1161925"/>
            <a:ext cx="39066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MX" sz="2400" u="none" cap="none" strike="noStrike">
                <a:solidFill>
                  <a:srgbClr val="8B1432"/>
                </a:solidFill>
                <a:latin typeface="Montserrat"/>
                <a:ea typeface="Montserrat"/>
                <a:cs typeface="Montserrat"/>
                <a:sym typeface="Montserrat"/>
              </a:rPr>
              <a:t>Plazas de base</a:t>
            </a:r>
            <a:endParaRPr b="0" i="0" sz="2600" u="none" cap="none" strike="noStrike">
              <a:solidFill>
                <a:srgbClr val="8B14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g279799fabf7_0_19"/>
          <p:cNvSpPr txBox="1"/>
          <p:nvPr/>
        </p:nvSpPr>
        <p:spPr>
          <a:xfrm>
            <a:off x="4775000" y="2120250"/>
            <a:ext cx="40542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MX" sz="2400" u="none" cap="none" strike="noStrike">
                <a:solidFill>
                  <a:srgbClr val="8B1432"/>
                </a:solidFill>
                <a:latin typeface="Montserrat"/>
                <a:ea typeface="Montserrat"/>
                <a:cs typeface="Montserrat"/>
                <a:sym typeface="Montserrat"/>
              </a:rPr>
              <a:t>Prestaciones de ley</a:t>
            </a:r>
            <a:endParaRPr b="0" i="0" sz="2400" u="none" cap="none" strike="noStrike">
              <a:solidFill>
                <a:srgbClr val="8B143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g279799fabf7_0_19"/>
          <p:cNvSpPr txBox="1"/>
          <p:nvPr/>
        </p:nvSpPr>
        <p:spPr>
          <a:xfrm>
            <a:off x="4775000" y="2970450"/>
            <a:ext cx="4369000" cy="8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MX" sz="2400" u="none" cap="none" strike="noStrike">
                <a:solidFill>
                  <a:srgbClr val="8B1432"/>
                </a:solidFill>
                <a:latin typeface="Montserrat"/>
                <a:ea typeface="Montserrat"/>
                <a:cs typeface="Montserrat"/>
                <a:sym typeface="Montserrat"/>
              </a:rPr>
              <a:t>Reconocimiento de la antigüedad generada ante el ISSSTE</a:t>
            </a:r>
            <a:endParaRPr b="0" i="0" sz="2400" u="none" cap="none" strike="noStrike">
              <a:solidFill>
                <a:srgbClr val="8B143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g279799fabf7_0_19"/>
          <p:cNvSpPr txBox="1"/>
          <p:nvPr>
            <p:ph type="ctrTitle"/>
          </p:nvPr>
        </p:nvSpPr>
        <p:spPr>
          <a:xfrm>
            <a:off x="4048095" y="1056340"/>
            <a:ext cx="4851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MX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g279799fabf7_0_19"/>
          <p:cNvSpPr txBox="1"/>
          <p:nvPr>
            <p:ph type="ctrTitle"/>
          </p:nvPr>
        </p:nvSpPr>
        <p:spPr>
          <a:xfrm>
            <a:off x="130100" y="2268025"/>
            <a:ext cx="2844300" cy="73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MX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Beneficios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g279799fabf7_0_19"/>
          <p:cNvSpPr/>
          <p:nvPr/>
        </p:nvSpPr>
        <p:spPr>
          <a:xfrm>
            <a:off x="3932900" y="2020325"/>
            <a:ext cx="715500" cy="733200"/>
          </a:xfrm>
          <a:prstGeom prst="rect">
            <a:avLst/>
          </a:prstGeom>
          <a:solidFill>
            <a:srgbClr val="D9BD9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g279799fabf7_0_19"/>
          <p:cNvSpPr txBox="1"/>
          <p:nvPr>
            <p:ph type="ctrTitle"/>
          </p:nvPr>
        </p:nvSpPr>
        <p:spPr>
          <a:xfrm>
            <a:off x="4048120" y="2014665"/>
            <a:ext cx="4851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MX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g279799fabf7_0_19"/>
          <p:cNvSpPr/>
          <p:nvPr/>
        </p:nvSpPr>
        <p:spPr>
          <a:xfrm>
            <a:off x="3932925" y="3046650"/>
            <a:ext cx="715500" cy="733200"/>
          </a:xfrm>
          <a:prstGeom prst="rect">
            <a:avLst/>
          </a:prstGeom>
          <a:solidFill>
            <a:srgbClr val="D9BD9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g279799fabf7_0_19"/>
          <p:cNvSpPr txBox="1"/>
          <p:nvPr>
            <p:ph type="ctrTitle"/>
          </p:nvPr>
        </p:nvSpPr>
        <p:spPr>
          <a:xfrm>
            <a:off x="4048145" y="3040990"/>
            <a:ext cx="4851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MX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0" name="Google Shape;90;g279799fabf7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1175" y="114300"/>
            <a:ext cx="3347101" cy="7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g279799fabf7_0_19"/>
          <p:cNvSpPr/>
          <p:nvPr/>
        </p:nvSpPr>
        <p:spPr>
          <a:xfrm>
            <a:off x="3932875" y="4078625"/>
            <a:ext cx="715500" cy="733200"/>
          </a:xfrm>
          <a:prstGeom prst="rect">
            <a:avLst/>
          </a:prstGeom>
          <a:solidFill>
            <a:srgbClr val="D9BD9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g279799fabf7_0_19"/>
          <p:cNvSpPr txBox="1"/>
          <p:nvPr>
            <p:ph type="ctrTitle"/>
          </p:nvPr>
        </p:nvSpPr>
        <p:spPr>
          <a:xfrm>
            <a:off x="4048095" y="4072965"/>
            <a:ext cx="4851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MX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g279799fabf7_0_19"/>
          <p:cNvSpPr txBox="1"/>
          <p:nvPr/>
        </p:nvSpPr>
        <p:spPr>
          <a:xfrm>
            <a:off x="4838500" y="4083050"/>
            <a:ext cx="41682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MX" sz="2400" u="none" cap="none" strike="noStrike">
                <a:solidFill>
                  <a:srgbClr val="8B1432"/>
                </a:solidFill>
                <a:latin typeface="Montserrat"/>
                <a:ea typeface="Montserrat"/>
                <a:cs typeface="Montserrat"/>
                <a:sym typeface="Montserrat"/>
              </a:rPr>
              <a:t>Mejora salarial</a:t>
            </a:r>
            <a:endParaRPr b="0" i="0" sz="2400" u="none" cap="none" strike="noStrike">
              <a:solidFill>
                <a:srgbClr val="8B143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4" name="Google Shape;94;g279799fabf7_0_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4125" y="3465247"/>
            <a:ext cx="1028250" cy="119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>
            <p:ph type="ctrTitle"/>
          </p:nvPr>
        </p:nvSpPr>
        <p:spPr>
          <a:xfrm>
            <a:off x="319725" y="388075"/>
            <a:ext cx="3649500" cy="129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MX" sz="3600">
                <a:solidFill>
                  <a:srgbClr val="8B1432"/>
                </a:solidFill>
                <a:latin typeface="Montserrat"/>
                <a:ea typeface="Montserrat"/>
                <a:cs typeface="Montserrat"/>
                <a:sym typeface="Montserrat"/>
              </a:rPr>
              <a:t>UN PROCESO HISTÓRICO </a:t>
            </a:r>
            <a:endParaRPr sz="3600">
              <a:solidFill>
                <a:srgbClr val="8B143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1175" y="114300"/>
            <a:ext cx="3347101" cy="70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013975"/>
            <a:ext cx="9144002" cy="115163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/>
          <p:nvPr/>
        </p:nvSpPr>
        <p:spPr>
          <a:xfrm>
            <a:off x="0" y="3417525"/>
            <a:ext cx="18939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-MX" sz="1400" u="none" cap="none" strike="noStrike">
                <a:solidFill>
                  <a:srgbClr val="8B1432"/>
                </a:solidFill>
                <a:latin typeface="Montserrat"/>
                <a:ea typeface="Montserrat"/>
                <a:cs typeface="Montserrat"/>
                <a:sym typeface="Montserrat"/>
              </a:rPr>
              <a:t>Hospital General IMSS-BIENESTAR Cuajimalpa</a:t>
            </a:r>
            <a:endParaRPr b="0" i="0" sz="1000" u="none" cap="none" strike="noStrike">
              <a:solidFill>
                <a:srgbClr val="8B143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s-MX" sz="1400" u="none" cap="none" strike="noStrike">
                <a:solidFill>
                  <a:srgbClr val="8B1432"/>
                </a:solidFill>
                <a:latin typeface="Montserrat"/>
                <a:ea typeface="Montserrat"/>
                <a:cs typeface="Montserrat"/>
                <a:sym typeface="Montserrat"/>
              </a:rPr>
              <a:t>28 de septiembre (2022)</a:t>
            </a:r>
            <a:endParaRPr b="0" i="0" sz="1000" u="none" cap="none" strike="noStrike">
              <a:solidFill>
                <a:srgbClr val="8B143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1817700" y="3417525"/>
            <a:ext cx="2088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-MX" sz="1400" u="none" cap="none" strike="noStrike">
                <a:solidFill>
                  <a:srgbClr val="8B1432"/>
                </a:solidFill>
                <a:latin typeface="Montserrat"/>
                <a:ea typeface="Montserrat"/>
                <a:cs typeface="Montserrat"/>
                <a:sym typeface="Montserrat"/>
              </a:rPr>
              <a:t>Firma de Convenio SEDESA - IMSS-BIENESTAR</a:t>
            </a:r>
            <a:endParaRPr b="1" i="0" sz="1400" u="none" cap="none" strike="noStrike">
              <a:solidFill>
                <a:srgbClr val="8B143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s-MX" sz="1400" u="none" cap="none" strike="noStrike">
                <a:solidFill>
                  <a:srgbClr val="8B1432"/>
                </a:solidFill>
                <a:latin typeface="Montserrat"/>
                <a:ea typeface="Montserrat"/>
                <a:cs typeface="Montserrat"/>
                <a:sym typeface="Montserrat"/>
              </a:rPr>
              <a:t>15 de junio</a:t>
            </a:r>
            <a:endParaRPr b="0" i="0" sz="1000" u="none" cap="none" strike="noStrike">
              <a:solidFill>
                <a:srgbClr val="8B143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3819125" y="3417525"/>
            <a:ext cx="16503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-MX" sz="1400" u="none" cap="none" strike="noStrike">
                <a:solidFill>
                  <a:srgbClr val="8B1432"/>
                </a:solidFill>
                <a:latin typeface="Montserrat"/>
                <a:ea typeface="Montserrat"/>
                <a:cs typeface="Montserrat"/>
                <a:sym typeface="Montserrat"/>
              </a:rPr>
              <a:t>Asambleas Informativas y mesas de trabajo </a:t>
            </a:r>
            <a:endParaRPr b="0" i="0" sz="1000" u="none" cap="none" strike="noStrike">
              <a:solidFill>
                <a:srgbClr val="8B143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s-MX" sz="1400" u="none" cap="none" strike="noStrike">
                <a:solidFill>
                  <a:srgbClr val="8B1432"/>
                </a:solidFill>
                <a:latin typeface="Montserrat"/>
                <a:ea typeface="Montserrat"/>
                <a:cs typeface="Montserrat"/>
                <a:sym typeface="Montserrat"/>
              </a:rPr>
              <a:t>julio - agosto </a:t>
            </a:r>
            <a:endParaRPr b="0" i="0" sz="1000" u="none" cap="none" strike="noStrike">
              <a:solidFill>
                <a:srgbClr val="8B143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5507375" y="3419925"/>
            <a:ext cx="17409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MX" sz="1400" u="none" cap="none" strike="noStrike">
                <a:solidFill>
                  <a:srgbClr val="8B1432"/>
                </a:solidFill>
                <a:latin typeface="Montserrat"/>
                <a:ea typeface="Montserrat"/>
                <a:cs typeface="Montserrat"/>
                <a:sym typeface="Montserrat"/>
              </a:rPr>
              <a:t>Reclutamiento del personal</a:t>
            </a:r>
            <a:br>
              <a:rPr b="1" i="0" lang="es-MX" sz="1400" u="none" cap="none" strike="noStrike">
                <a:solidFill>
                  <a:srgbClr val="8B143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s-MX" sz="1400" u="none" cap="none" strike="noStrike">
                <a:solidFill>
                  <a:srgbClr val="8B1432"/>
                </a:solidFill>
                <a:latin typeface="Montserrat"/>
                <a:ea typeface="Montserrat"/>
                <a:cs typeface="Montserrat"/>
                <a:sym typeface="Montserrat"/>
              </a:rPr>
              <a:t>15 - 30 de agosto</a:t>
            </a:r>
            <a:endParaRPr b="0" i="0" sz="1000" u="none" cap="none" strike="noStrike">
              <a:solidFill>
                <a:srgbClr val="8B143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7286225" y="3276525"/>
            <a:ext cx="1740900" cy="129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MX" sz="1400" u="none" cap="none" strike="noStrike">
                <a:solidFill>
                  <a:srgbClr val="8B1432"/>
                </a:solidFill>
                <a:latin typeface="Montserrat"/>
                <a:ea typeface="Montserrat"/>
                <a:cs typeface="Montserrat"/>
                <a:sym typeface="Montserrat"/>
              </a:rPr>
              <a:t>Inicio de contratos IMSS</a:t>
            </a:r>
            <a:r>
              <a:rPr b="1" lang="es-MX">
                <a:solidFill>
                  <a:srgbClr val="8B143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s-MX" sz="1400" u="none" cap="none" strike="noStrike">
                <a:solidFill>
                  <a:srgbClr val="8B1432"/>
                </a:solidFill>
                <a:latin typeface="Montserrat"/>
                <a:ea typeface="Montserrat"/>
                <a:cs typeface="Montserrat"/>
                <a:sym typeface="Montserrat"/>
              </a:rPr>
              <a:t>BIENESTAR CDMX</a:t>
            </a:r>
            <a:br>
              <a:rPr b="1" i="0" lang="es-MX" sz="1400" u="none" cap="none" strike="noStrike">
                <a:solidFill>
                  <a:srgbClr val="8B143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s-MX" sz="1400" u="none" cap="none" strike="noStrike">
                <a:solidFill>
                  <a:srgbClr val="8B1432"/>
                </a:solidFill>
                <a:latin typeface="Montserrat"/>
                <a:ea typeface="Montserrat"/>
                <a:cs typeface="Montserrat"/>
                <a:sym typeface="Montserrat"/>
              </a:rPr>
              <a:t>1º de septiembre</a:t>
            </a:r>
            <a:endParaRPr b="0" i="0" sz="1000" u="none" cap="none" strike="noStrike">
              <a:solidFill>
                <a:srgbClr val="8B143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7" name="Google Shape;10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1950" y="2268987"/>
            <a:ext cx="1067329" cy="622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59525" y="2278713"/>
            <a:ext cx="519397" cy="62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66363" y="2278725"/>
            <a:ext cx="611268" cy="62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32584" y="2260660"/>
            <a:ext cx="490478" cy="62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878029" y="2197138"/>
            <a:ext cx="519400" cy="785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7"/>
          <p:cNvPicPr preferRelativeResize="0"/>
          <p:nvPr/>
        </p:nvPicPr>
        <p:blipFill rotWithShape="1">
          <a:blip r:embed="rId3">
            <a:alphaModFix/>
          </a:blip>
          <a:srcRect b="14237" l="0" r="606" t="22867"/>
          <a:stretch/>
        </p:blipFill>
        <p:spPr>
          <a:xfrm>
            <a:off x="0" y="0"/>
            <a:ext cx="9144000" cy="37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7"/>
          <p:cNvSpPr/>
          <p:nvPr/>
        </p:nvSpPr>
        <p:spPr>
          <a:xfrm rot="5400000">
            <a:off x="3243525" y="-766800"/>
            <a:ext cx="2666700" cy="9153300"/>
          </a:xfrm>
          <a:prstGeom prst="rect">
            <a:avLst/>
          </a:prstGeom>
          <a:solidFill>
            <a:srgbClr val="8B14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7"/>
          <p:cNvSpPr txBox="1"/>
          <p:nvPr/>
        </p:nvSpPr>
        <p:spPr>
          <a:xfrm>
            <a:off x="547925" y="2605500"/>
            <a:ext cx="4477200" cy="11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</a:pPr>
            <a:r>
              <a:rPr b="1" i="0" lang="es-MX" sz="37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EVITA RUMORES</a:t>
            </a:r>
            <a:endParaRPr b="1" i="0" sz="37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</a:pPr>
            <a:r>
              <a:rPr b="1" i="0" lang="es-MX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IMSS- BIENESTAR AVANZA</a:t>
            </a:r>
            <a:endParaRPr b="1" i="0" sz="2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7"/>
          <p:cNvSpPr txBox="1"/>
          <p:nvPr/>
        </p:nvSpPr>
        <p:spPr>
          <a:xfrm>
            <a:off x="498725" y="4162425"/>
            <a:ext cx="53400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MX" sz="19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Si tienes dudas, acércate al personal de SEDESA para recibir orientación y apoyo </a:t>
            </a:r>
            <a:endParaRPr b="0" i="0" sz="19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0" name="Google Shape;12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38725" y="2738852"/>
            <a:ext cx="2971799" cy="52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ngineering Project Proposal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D16138"/>
      </a:accent1>
      <a:accent2>
        <a:srgbClr val="212121"/>
      </a:accent2>
      <a:accent3>
        <a:srgbClr val="DF957A"/>
      </a:accent3>
      <a:accent4>
        <a:srgbClr val="CE5123"/>
      </a:accent4>
      <a:accent5>
        <a:srgbClr val="EB845F"/>
      </a:accent5>
      <a:accent6>
        <a:srgbClr val="99634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Eduardo</dc:creator>
</cp:coreProperties>
</file>