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Livvic"/>
      <p:regular r:id="rId26"/>
      <p:bold r:id="rId27"/>
      <p:italic r:id="rId28"/>
      <p:boldItalic r:id="rId29"/>
    </p:embeddedFont>
    <p:embeddedFont>
      <p:font typeface="Proxima Nova Semibold"/>
      <p:regular r:id="rId30"/>
      <p:bold r:id="rId31"/>
      <p:boldItalic r:id="rId32"/>
    </p:embeddedFont>
    <p:embeddedFont>
      <p:font typeface="Catamaran Light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379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jwaxKPoUl4SZve/Rlu/dJlpA5Z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3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ivvic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Livvic-italic.fntdata"/><Relationship Id="rId27" Type="http://schemas.openxmlformats.org/officeDocument/2006/relationships/font" Target="fonts/Livv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ivv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33" Type="http://schemas.openxmlformats.org/officeDocument/2006/relationships/font" Target="fonts/CatamaranLight-regular.fnt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CatamaranLight-bold.fntdata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48eadc97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748eadc97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9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1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1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13"/>
          <p:cNvSpPr txBox="1"/>
          <p:nvPr>
            <p:ph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9" name="Google Shape;29;p1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13"/>
          <p:cNvSpPr txBox="1"/>
          <p:nvPr>
            <p:ph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2" name="Google Shape;32;p1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13"/>
          <p:cNvSpPr txBox="1"/>
          <p:nvPr>
            <p:ph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1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1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13"/>
          <p:cNvSpPr txBox="1"/>
          <p:nvPr>
            <p:ph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38" name="Google Shape;38;p1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1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13"/>
          <p:cNvSpPr txBox="1"/>
          <p:nvPr>
            <p:ph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14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4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p14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14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" name="Google Shape;47;p14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14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p14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4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/>
          <p:nvPr/>
        </p:nvSpPr>
        <p:spPr>
          <a:xfrm>
            <a:off x="429025" y="569150"/>
            <a:ext cx="3388800" cy="2211000"/>
          </a:xfrm>
          <a:prstGeom prst="rect">
            <a:avLst/>
          </a:prstGeom>
          <a:solidFill>
            <a:srgbClr val="255C4F">
              <a:alpha val="9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>
            <p:ph type="ctrTitle"/>
          </p:nvPr>
        </p:nvSpPr>
        <p:spPr>
          <a:xfrm>
            <a:off x="458275" y="1060150"/>
            <a:ext cx="34521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2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TRANSICIÓN LABORAL A IMSS-BIENESTAR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462" y="2095100"/>
            <a:ext cx="2865926" cy="4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325" y="740351"/>
            <a:ext cx="5961674" cy="39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 rot="5400000">
            <a:off x="-1040925" y="1036925"/>
            <a:ext cx="5264400" cy="3182100"/>
          </a:xfrm>
          <a:prstGeom prst="rect">
            <a:avLst/>
          </a:prstGeom>
          <a:solidFill>
            <a:srgbClr val="255C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>
            <p:ph type="ctrTitle"/>
          </p:nvPr>
        </p:nvSpPr>
        <p:spPr>
          <a:xfrm>
            <a:off x="434025" y="1162775"/>
            <a:ext cx="2314500" cy="129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JUSTICIA LABORAL</a:t>
            </a:r>
            <a:r>
              <a:rPr lang="es-MX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/>
          </a:p>
        </p:txBody>
      </p:sp>
      <p:sp>
        <p:nvSpPr>
          <p:cNvPr id="69" name="Google Shape;69;p2"/>
          <p:cNvSpPr txBox="1"/>
          <p:nvPr/>
        </p:nvSpPr>
        <p:spPr>
          <a:xfrm>
            <a:off x="289113" y="2904550"/>
            <a:ext cx="28932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Nómina 8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Galeno salud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BD90"/>
              </a:buClr>
              <a:buSzPts val="2800"/>
              <a:buFont typeface="Arial"/>
              <a:buChar char="•"/>
            </a:pPr>
            <a:r>
              <a:rPr b="0" i="0" lang="es-MX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INSABI</a:t>
            </a:r>
            <a:endParaRPr/>
          </a:p>
        </p:txBody>
      </p:sp>
      <p:pic>
        <p:nvPicPr>
          <p:cNvPr id="70" name="Google Shape;7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565" y="100326"/>
            <a:ext cx="3136461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312" y="393425"/>
            <a:ext cx="2865926" cy="4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640" y="238451"/>
            <a:ext cx="3136461" cy="5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352" y="1839775"/>
            <a:ext cx="5441689" cy="149676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150700" y="3561062"/>
            <a:ext cx="226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Recepción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de documentos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15 de agosto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715756" y="3561062"/>
            <a:ext cx="226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Inicio 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de labores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1 de septiembre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6280792" y="3561062"/>
            <a:ext cx="226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Primer pago 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con nuevo tabulador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s-MX" sz="15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15 de septiembre</a:t>
            </a:r>
            <a:endParaRPr sz="1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291225" y="766150"/>
            <a:ext cx="36282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lang="es-MX" sz="34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CALENDARIO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4772250" y="2397025"/>
            <a:ext cx="3116700" cy="1256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1101100" y="2216276"/>
            <a:ext cx="3928800" cy="1617600"/>
          </a:xfrm>
          <a:prstGeom prst="rect">
            <a:avLst/>
          </a:prstGeom>
          <a:solidFill>
            <a:srgbClr val="255C4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/>
          <p:nvPr>
            <p:ph type="ctrTitle"/>
          </p:nvPr>
        </p:nvSpPr>
        <p:spPr>
          <a:xfrm>
            <a:off x="1292502" y="2216275"/>
            <a:ext cx="35460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mil 135</a:t>
            </a: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Trabajadores</a:t>
            </a: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atendidos en 2 días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4"/>
          <p:cNvSpPr txBox="1"/>
          <p:nvPr>
            <p:ph type="ctrTitle"/>
          </p:nvPr>
        </p:nvSpPr>
        <p:spPr>
          <a:xfrm>
            <a:off x="5150794" y="2499616"/>
            <a:ext cx="2601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9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50% </a:t>
            </a:r>
            <a:endParaRPr sz="29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9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del personal esperado</a:t>
            </a:r>
            <a:endParaRPr sz="31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567600" y="524850"/>
            <a:ext cx="22827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i="0" lang="es-MX" sz="3400" u="none" cap="none" strike="noStrike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AVANCE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1101100" y="1425000"/>
            <a:ext cx="7401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Del martes 15 al viernes 18 de agosto están habilitadas 3 sedes, con dos turnos cada una para recibir al personal de salud</a:t>
            </a:r>
            <a:endParaRPr sz="1100">
              <a:solidFill>
                <a:srgbClr val="255C4F"/>
              </a:solidFill>
            </a:endParaRPr>
          </a:p>
        </p:txBody>
      </p:sp>
      <p:pic>
        <p:nvPicPr>
          <p:cNvPr id="92" name="Google Shape;9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640" y="238451"/>
            <a:ext cx="3136461" cy="5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 rot="-5400000">
            <a:off x="-957850" y="957900"/>
            <a:ext cx="5140800" cy="3225000"/>
          </a:xfrm>
          <a:prstGeom prst="rect">
            <a:avLst/>
          </a:prstGeom>
          <a:solidFill>
            <a:srgbClr val="255C4F">
              <a:alpha val="9568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050" y="2700"/>
            <a:ext cx="5918951" cy="5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 txBox="1"/>
          <p:nvPr>
            <p:ph type="ctrTitle"/>
          </p:nvPr>
        </p:nvSpPr>
        <p:spPr>
          <a:xfrm>
            <a:off x="263525" y="1370725"/>
            <a:ext cx="29556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35 asambleas informativas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 personal de todos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los hospitales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5"/>
          <p:cNvSpPr txBox="1"/>
          <p:nvPr>
            <p:ph type="ctrTitle"/>
          </p:nvPr>
        </p:nvSpPr>
        <p:spPr>
          <a:xfrm>
            <a:off x="263525" y="2976125"/>
            <a:ext cx="29556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 mesas de negociación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 representantes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128825" y="431975"/>
            <a:ext cx="32250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lang="es-MX" sz="2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REUNIONES CON EL PERSONAL </a:t>
            </a:r>
            <a:endParaRPr sz="2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587" y="4523725"/>
            <a:ext cx="2865926" cy="4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48eadc977_1_0"/>
          <p:cNvSpPr/>
          <p:nvPr/>
        </p:nvSpPr>
        <p:spPr>
          <a:xfrm>
            <a:off x="3932875" y="1214400"/>
            <a:ext cx="715500" cy="733200"/>
          </a:xfrm>
          <a:prstGeom prst="rect">
            <a:avLst/>
          </a:prstGeom>
          <a:solidFill>
            <a:srgbClr val="255C4F">
              <a:alpha val="9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748eadc977_1_0"/>
          <p:cNvSpPr/>
          <p:nvPr/>
        </p:nvSpPr>
        <p:spPr>
          <a:xfrm>
            <a:off x="0" y="0"/>
            <a:ext cx="3136500" cy="5143500"/>
          </a:xfrm>
          <a:prstGeom prst="rect">
            <a:avLst/>
          </a:prstGeom>
          <a:solidFill>
            <a:srgbClr val="255C4F">
              <a:alpha val="9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748eadc977_1_0"/>
          <p:cNvSpPr txBox="1"/>
          <p:nvPr/>
        </p:nvSpPr>
        <p:spPr>
          <a:xfrm>
            <a:off x="-75" y="848050"/>
            <a:ext cx="31365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lang="es-MX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BENEFICIOS</a:t>
            </a:r>
            <a:endParaRPr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g2748eadc977_1_0"/>
          <p:cNvSpPr txBox="1"/>
          <p:nvPr/>
        </p:nvSpPr>
        <p:spPr>
          <a:xfrm>
            <a:off x="4775000" y="1314325"/>
            <a:ext cx="3906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Plazas de base</a:t>
            </a:r>
            <a:endParaRPr sz="2600">
              <a:solidFill>
                <a:srgbClr val="255C4F"/>
              </a:solidFill>
            </a:endParaRPr>
          </a:p>
        </p:txBody>
      </p:sp>
      <p:pic>
        <p:nvPicPr>
          <p:cNvPr id="111" name="Google Shape;111;g2748eadc97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640" y="238451"/>
            <a:ext cx="3136461" cy="5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748eadc977_1_0"/>
          <p:cNvSpPr txBox="1"/>
          <p:nvPr/>
        </p:nvSpPr>
        <p:spPr>
          <a:xfrm>
            <a:off x="4775000" y="2196450"/>
            <a:ext cx="405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Prestaciones de ley</a:t>
            </a:r>
            <a:endParaRPr sz="24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2748eadc977_1_0"/>
          <p:cNvSpPr txBox="1"/>
          <p:nvPr/>
        </p:nvSpPr>
        <p:spPr>
          <a:xfrm>
            <a:off x="4775000" y="3240350"/>
            <a:ext cx="41442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Reconocimiento</a:t>
            </a:r>
            <a:endParaRPr sz="24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de la antigüedad</a:t>
            </a:r>
            <a:endParaRPr sz="24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255C4F"/>
                </a:solidFill>
                <a:latin typeface="Montserrat"/>
                <a:ea typeface="Montserrat"/>
                <a:cs typeface="Montserrat"/>
                <a:sym typeface="Montserrat"/>
              </a:rPr>
              <a:t>ante el ISSSTE</a:t>
            </a:r>
            <a:endParaRPr sz="2400">
              <a:solidFill>
                <a:srgbClr val="255C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2748eadc977_1_0"/>
          <p:cNvSpPr txBox="1"/>
          <p:nvPr>
            <p:ph type="ctrTitle"/>
          </p:nvPr>
        </p:nvSpPr>
        <p:spPr>
          <a:xfrm>
            <a:off x="4048095" y="1208740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2748eadc977_1_0"/>
          <p:cNvSpPr txBox="1"/>
          <p:nvPr>
            <p:ph type="ctrTitle"/>
          </p:nvPr>
        </p:nvSpPr>
        <p:spPr>
          <a:xfrm>
            <a:off x="28500" y="1687800"/>
            <a:ext cx="30396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 serán garantizados como personal de IMSS Bienestar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g2748eadc977_1_0"/>
          <p:cNvSpPr/>
          <p:nvPr/>
        </p:nvSpPr>
        <p:spPr>
          <a:xfrm>
            <a:off x="3932900" y="2096525"/>
            <a:ext cx="715500" cy="733200"/>
          </a:xfrm>
          <a:prstGeom prst="rect">
            <a:avLst/>
          </a:prstGeom>
          <a:solidFill>
            <a:srgbClr val="255C4F">
              <a:alpha val="9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748eadc977_1_0"/>
          <p:cNvSpPr txBox="1"/>
          <p:nvPr>
            <p:ph type="ctrTitle"/>
          </p:nvPr>
        </p:nvSpPr>
        <p:spPr>
          <a:xfrm>
            <a:off x="4048120" y="2090865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2748eadc977_1_0"/>
          <p:cNvSpPr/>
          <p:nvPr/>
        </p:nvSpPr>
        <p:spPr>
          <a:xfrm>
            <a:off x="3932925" y="3046650"/>
            <a:ext cx="715500" cy="733200"/>
          </a:xfrm>
          <a:prstGeom prst="rect">
            <a:avLst/>
          </a:prstGeom>
          <a:solidFill>
            <a:srgbClr val="255C4F">
              <a:alpha val="9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748eadc977_1_0"/>
          <p:cNvSpPr txBox="1"/>
          <p:nvPr>
            <p:ph type="ctrTitle"/>
          </p:nvPr>
        </p:nvSpPr>
        <p:spPr>
          <a:xfrm>
            <a:off x="4048145" y="3040990"/>
            <a:ext cx="4851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MX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14236" l="0" r="606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/>
          <p:nvPr/>
        </p:nvSpPr>
        <p:spPr>
          <a:xfrm rot="5400000">
            <a:off x="1604450" y="2113000"/>
            <a:ext cx="1425900" cy="4634400"/>
          </a:xfrm>
          <a:prstGeom prst="rect">
            <a:avLst/>
          </a:prstGeom>
          <a:solidFill>
            <a:srgbClr val="255C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157400" y="3786475"/>
            <a:ext cx="4477200" cy="1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lang="es-MX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EVITA RUMORES</a:t>
            </a:r>
            <a:endParaRPr b="1" sz="3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</a:pPr>
            <a:r>
              <a:rPr b="1" lang="es-MX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IMSS- BIENESTAR AVANZA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2640" y="238451"/>
            <a:ext cx="3136461" cy="5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D16138"/>
      </a:accent1>
      <a:accent2>
        <a:srgbClr val="212121"/>
      </a:accent2>
      <a:accent3>
        <a:srgbClr val="DF957A"/>
      </a:accent3>
      <a:accent4>
        <a:srgbClr val="CE5123"/>
      </a:accent4>
      <a:accent5>
        <a:srgbClr val="EB845F"/>
      </a:accent5>
      <a:accent6>
        <a:srgbClr val="9963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Eduardo</dc:creator>
</cp:coreProperties>
</file>